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5"/>
  </p:notes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2" r:id="rId15"/>
    <p:sldId id="273" r:id="rId16"/>
    <p:sldId id="274" r:id="rId17"/>
    <p:sldId id="275" r:id="rId18"/>
    <p:sldId id="279" r:id="rId19"/>
    <p:sldId id="281" r:id="rId20"/>
    <p:sldId id="282" r:id="rId21"/>
    <p:sldId id="283" r:id="rId22"/>
    <p:sldId id="280" r:id="rId23"/>
    <p:sldId id="284" r:id="rId24"/>
    <p:sldId id="277" r:id="rId25"/>
    <p:sldId id="285" r:id="rId26"/>
    <p:sldId id="278" r:id="rId27"/>
    <p:sldId id="286" r:id="rId28"/>
    <p:sldId id="287" r:id="rId29"/>
    <p:sldId id="288" r:id="rId30"/>
    <p:sldId id="289" r:id="rId31"/>
    <p:sldId id="290" r:id="rId32"/>
    <p:sldId id="291" r:id="rId33"/>
    <p:sldId id="292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DE5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239"/>
    <p:restoredTop sz="77627"/>
  </p:normalViewPr>
  <p:slideViewPr>
    <p:cSldViewPr snapToGrid="0" snapToObjects="1">
      <p:cViewPr varScale="1">
        <p:scale>
          <a:sx n="118" d="100"/>
          <a:sy n="118" d="100"/>
        </p:scale>
        <p:origin x="1664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17" d="100"/>
          <a:sy n="117" d="100"/>
        </p:scale>
        <p:origin x="2992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B3B829-7D5D-6F4F-B56F-CD0E92F7547A}" type="datetimeFigureOut">
              <a:rPr lang="en-US" smtClean="0"/>
              <a:t>10/7/19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3BDC05-961C-924E-BB28-1742BA9206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5083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8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Hey everyone, my name is Josh. I’m a UX Designer at Deloitte Digital and there’s something I want to talk about today. But first, a quick activity</a:t>
            </a:r>
            <a:r>
              <a:rPr lang="en-US" sz="1800" dirty="0">
                <a:effectLst/>
              </a:rPr>
              <a:t> </a:t>
            </a:r>
            <a:endParaRPr lang="en-US" sz="1800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3BDC05-961C-924E-BB28-1742BA92069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055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3BDC05-961C-924E-BB28-1742BA92069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4283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3BDC05-961C-924E-BB28-1742BA92069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4179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3BDC05-961C-924E-BB28-1742BA92069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7742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3BDC05-961C-924E-BB28-1742BA92069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7830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3BDC05-961C-924E-BB28-1742BA92069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8157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3BDC05-961C-924E-BB28-1742BA92069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6935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3BDC05-961C-924E-BB28-1742BA92069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4374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3BDC05-961C-924E-BB28-1742BA92069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3887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3BDC05-961C-924E-BB28-1742BA92069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4291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3BDC05-961C-924E-BB28-1742BA92069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0829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8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Show of hands, who thinks empathy is a principle of design?</a:t>
            </a:r>
            <a:r>
              <a:rPr lang="en-US" dirty="0">
                <a:effectLst/>
              </a:rPr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3BDC05-961C-924E-BB28-1742BA92069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7433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8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you raised your hand, well, a lot of people agree with you. There are so many designers and product people writing articles out there right now raving and celebrating everything about empathy.</a:t>
            </a:r>
            <a:r>
              <a:rPr lang="en-US" dirty="0">
                <a:effectLst/>
              </a:rPr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3BDC05-961C-924E-BB28-1742BA92069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86352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3BDC05-961C-924E-BB28-1742BA92069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63480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3BDC05-961C-924E-BB28-1742BA92069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92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3BDC05-961C-924E-BB28-1742BA92069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92785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3BDC05-961C-924E-BB28-1742BA92069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92280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3BDC05-961C-924E-BB28-1742BA92069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30480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3BDC05-961C-924E-BB28-1742BA92069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1457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3BDC05-961C-924E-BB28-1742BA920694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62094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3BDC05-961C-924E-BB28-1742BA920694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70175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8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you raised your hand, well, a lot of people agree with you. There are so many designers and product people writing articles out there right now raving and celebrating everything about empathy.</a:t>
            </a:r>
            <a:r>
              <a:rPr lang="en-US" dirty="0">
                <a:effectLst/>
              </a:rPr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3BDC05-961C-924E-BB28-1742BA920694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2208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8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you raised your hand, well, a lot of people agree with you. There are so many designers and product people writing articles out there right now raving and celebrating everything about empathy.</a:t>
            </a:r>
            <a:r>
              <a:rPr lang="en-US" dirty="0">
                <a:effectLst/>
              </a:rPr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3BDC05-961C-924E-BB28-1742BA92069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93534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3BDC05-961C-924E-BB28-1742BA920694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79941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3BDC05-961C-924E-BB28-1742BA920694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05453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3BDC05-961C-924E-BB28-1742BA920694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73775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3BDC05-961C-924E-BB28-1742BA920694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804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8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other words, Empathy is so hot right now.</a:t>
            </a:r>
            <a:r>
              <a:rPr lang="en-US" dirty="0">
                <a:effectLst/>
              </a:rPr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3BDC05-961C-924E-BB28-1742BA92069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1881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3BDC05-961C-924E-BB28-1742BA92069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3758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3BDC05-961C-924E-BB28-1742BA92069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7078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3BDC05-961C-924E-BB28-1742BA92069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96828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3BDC05-961C-924E-BB28-1742BA92069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942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3BDC05-961C-924E-BB28-1742BA92069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0568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4C718-27CA-D341-AAF8-45BCDEDC32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F8342EC-14F7-764A-89D9-0147A42ABD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647309-836E-F54A-9170-A9DD45D496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191B4-A626-3141-8C17-33E314FDCB7B}" type="datetimeFigureOut">
              <a:rPr lang="en-US" smtClean="0"/>
              <a:t>10/7/19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FE69E9-9529-AA42-9267-A31937BE7F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7E54A3-5A7C-9445-A3B4-0823CBE36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2C7EC-7283-1A49-846D-10F360FB3E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4147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1E360-955E-4645-8FA6-E014D0D1F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4F2774B-F6A7-1F4D-A191-A0C27FB9C6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4F4902-426E-8947-B473-B8F2D3A803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191B4-A626-3141-8C17-33E314FDCB7B}" type="datetimeFigureOut">
              <a:rPr lang="en-US" smtClean="0"/>
              <a:t>10/7/19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F9880D-AE9A-6748-B95F-E3560D4DEF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974E9C-4451-234E-9321-CA91445B2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2C7EC-7283-1A49-846D-10F360FB3E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22092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457707A-8D0F-9A4B-A233-3708F013B5B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D1144C-465F-DC41-85DE-50FCD68668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60AF4C-C2A3-D948-A67D-560DBD65D6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191B4-A626-3141-8C17-33E314FDCB7B}" type="datetimeFigureOut">
              <a:rPr lang="en-US" smtClean="0"/>
              <a:t>10/7/19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4E9858-53B7-134C-AA4A-692A097392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5C2BAF-DDFD-174C-A4A1-56476040D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2C7EC-7283-1A49-846D-10F360FB3E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3848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DFC2E5-2A8D-584B-BA09-9AAF8E181F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012DBC-F093-B348-B081-8DDF1DB1E0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ADD014-3F89-944D-8F80-0E1663D05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191B4-A626-3141-8C17-33E314FDCB7B}" type="datetimeFigureOut">
              <a:rPr lang="en-US" smtClean="0"/>
              <a:t>10/7/19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734401-0BDF-7448-B291-1B6AEC7E54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1FEEC2-9B77-774A-9C89-AA1993E83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2C7EC-7283-1A49-846D-10F360FB3E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8552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E26D51-4FDF-CF4A-B31F-6389935FDE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FF3A3B-A0E8-3B40-880F-67566C79F2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ABDA19-DB50-234B-821F-4E7605BCE2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191B4-A626-3141-8C17-33E314FDCB7B}" type="datetimeFigureOut">
              <a:rPr lang="en-US" smtClean="0"/>
              <a:t>10/7/19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FE657D-26D7-8742-9089-3B20C8E028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D142F6-BEA5-B249-8D05-5FB1E9336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2C7EC-7283-1A49-846D-10F360FB3E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448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04090-99B0-A64D-8763-32CDB0998F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EBF9B8-8D58-0E4C-BA5D-C04E77F9BA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5A6A7A-15BE-D844-ACC4-4C23CFDAF5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B0507F-0151-8F46-AC59-3CCDA13817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191B4-A626-3141-8C17-33E314FDCB7B}" type="datetimeFigureOut">
              <a:rPr lang="en-US" smtClean="0"/>
              <a:t>10/7/19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7E0993-0ADE-9F4F-8B69-BC1A971486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C8CDCB-9FD5-9C4D-BA3F-BEFC9FB4A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2C7EC-7283-1A49-846D-10F360FB3E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1288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F1A5F1-A20B-3D4D-888F-B99C9B99B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0D30DE-9A76-2D43-BEBC-59DFEDF200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630A3A-CDE6-2A4D-936F-729142069D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D364B8F-C479-9D4E-9090-3C028FEDB85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ED32DB8-D630-3547-A9C9-7A85C8AF13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F9DFA90-8577-B347-80D0-32B05FA33E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191B4-A626-3141-8C17-33E314FDCB7B}" type="datetimeFigureOut">
              <a:rPr lang="en-US" smtClean="0"/>
              <a:t>10/7/19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25B5DFA-5784-E845-BD10-4E20452A80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79CD3DD-510E-A94D-8277-494F137DB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2C7EC-7283-1A49-846D-10F360FB3E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3846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75E2F-E4E2-4F4A-9943-4EC20F51E7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FA77E4D-A2A7-3742-A951-D2CDC34EF6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191B4-A626-3141-8C17-33E314FDCB7B}" type="datetimeFigureOut">
              <a:rPr lang="en-US" smtClean="0"/>
              <a:t>10/7/19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E3A9BC-71AF-7D42-A317-64664115F0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3A7E32-F6EA-0549-B9EA-9149AD95B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2C7EC-7283-1A49-846D-10F360FB3E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0815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2B2E14F-DA47-254D-AC5B-52FA02307B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191B4-A626-3141-8C17-33E314FDCB7B}" type="datetimeFigureOut">
              <a:rPr lang="en-US" smtClean="0"/>
              <a:t>10/7/19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D455813-1DAD-0449-9B4C-3C6B42713C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D7DD89-19CB-AD40-8CE3-8FA8ECB8A0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2C7EC-7283-1A49-846D-10F360FB3E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1861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86A3C7-E471-024A-B5C3-9B344B136F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415D52-AB2D-A547-8C56-3388D4FD8A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C1B13A-99AD-0243-BFE9-9C9FE4CE19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323217-DA7F-434B-9773-0402D8E1D4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191B4-A626-3141-8C17-33E314FDCB7B}" type="datetimeFigureOut">
              <a:rPr lang="en-US" smtClean="0"/>
              <a:t>10/7/19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9127E1-EE5D-B44A-9052-1AA008CA75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C761C5-2C01-2F4F-BCA3-191386B84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2C7EC-7283-1A49-846D-10F360FB3E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4826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F54C3D-C4FA-AA4F-9504-5FA3472842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BA237B0-6663-ED4D-94E3-2B1CFB40733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BBB184-9AB6-3840-8015-3D1F35D8B0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992E60-081D-8A49-A593-53E6285532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191B4-A626-3141-8C17-33E314FDCB7B}" type="datetimeFigureOut">
              <a:rPr lang="en-US" smtClean="0"/>
              <a:t>10/7/19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44A877-726F-F14D-848F-5CA202672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183AE4-50D5-CC47-8609-F1D03AB5F0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2C7EC-7283-1A49-846D-10F360FB3E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4275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79995AD-B577-BE41-B30E-48C1776F88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D01D78-BB1B-9C49-A26D-DF04F0A1F6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8167E7-FFCC-4A43-BECA-00F10DDB24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7191B4-A626-3141-8C17-33E314FDCB7B}" type="datetimeFigureOut">
              <a:rPr lang="en-US" smtClean="0"/>
              <a:t>10/7/19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CBC7E1-9642-E348-AB65-677BF61E1F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57E645-9353-7245-BC01-7B16163A73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E2C7EC-7283-1A49-846D-10F360FB3E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0885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mojipedia.org/happy-person-raising-one-hand/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emojipedia.org/happy-person-raising-one-hand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emojipedia.org/happy-person-raising-one-hand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B54BEB1-0A42-5B4E-A045-99BC60D81558}"/>
              </a:ext>
            </a:extLst>
          </p:cNvPr>
          <p:cNvSpPr txBox="1"/>
          <p:nvPr/>
        </p:nvSpPr>
        <p:spPr>
          <a:xfrm>
            <a:off x="6179127" y="2767280"/>
            <a:ext cx="494453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0" b="1" dirty="0">
                <a:latin typeface="Avenir Black" panose="02000503020000020003" pitchFamily="2" charset="0"/>
              </a:rPr>
              <a:t>Empathy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A6E79C-C291-0041-A3BA-44CA8A4A3C7E}"/>
              </a:ext>
            </a:extLst>
          </p:cNvPr>
          <p:cNvSpPr txBox="1"/>
          <p:nvPr/>
        </p:nvSpPr>
        <p:spPr>
          <a:xfrm>
            <a:off x="-1" y="-213756"/>
            <a:ext cx="5355772" cy="98796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300" b="1" i="1" dirty="0">
                <a:solidFill>
                  <a:schemeClr val="bg1"/>
                </a:solidFill>
                <a:latin typeface="Avenir Next" panose="020B0503020202020204" pitchFamily="34" charset="0"/>
              </a:rPr>
              <a:t>Mirrored</a:t>
            </a:r>
          </a:p>
          <a:p>
            <a:r>
              <a:rPr lang="en-US" sz="5300" b="1" i="1" dirty="0">
                <a:solidFill>
                  <a:schemeClr val="bg1"/>
                </a:solidFill>
                <a:latin typeface="Avenir Next" panose="020B0503020202020204" pitchFamily="34" charset="0"/>
              </a:rPr>
              <a:t>Personal Distress</a:t>
            </a:r>
          </a:p>
          <a:p>
            <a:r>
              <a:rPr lang="en-US" sz="5300" b="1" i="1" dirty="0">
                <a:solidFill>
                  <a:schemeClr val="bg1"/>
                </a:solidFill>
                <a:latin typeface="Avenir Next" panose="020B0503020202020204" pitchFamily="34" charset="0"/>
              </a:rPr>
              <a:t>Emotional</a:t>
            </a:r>
          </a:p>
          <a:p>
            <a:r>
              <a:rPr lang="en-US" sz="5300" b="1" i="1" dirty="0">
                <a:solidFill>
                  <a:schemeClr val="bg1"/>
                </a:solidFill>
                <a:latin typeface="Avenir Next" panose="020B0503020202020204" pitchFamily="34" charset="0"/>
              </a:rPr>
              <a:t>Affective</a:t>
            </a:r>
          </a:p>
          <a:p>
            <a:r>
              <a:rPr lang="en-US" sz="5300" b="1" i="1" dirty="0">
                <a:solidFill>
                  <a:schemeClr val="bg1"/>
                </a:solidFill>
                <a:latin typeface="Avenir Next" panose="020B0503020202020204" pitchFamily="34" charset="0"/>
              </a:rPr>
              <a:t>Cognitive</a:t>
            </a:r>
          </a:p>
          <a:p>
            <a:r>
              <a:rPr lang="en-US" sz="5300" b="1" i="1" dirty="0">
                <a:solidFill>
                  <a:schemeClr val="bg1"/>
                </a:solidFill>
                <a:latin typeface="Avenir Next" panose="020B0503020202020204" pitchFamily="34" charset="0"/>
              </a:rPr>
              <a:t>Self</a:t>
            </a:r>
          </a:p>
          <a:p>
            <a:r>
              <a:rPr lang="en-US" sz="5300" b="1" i="1" dirty="0">
                <a:solidFill>
                  <a:schemeClr val="bg1"/>
                </a:solidFill>
                <a:latin typeface="Avenir Next" panose="020B0503020202020204" pitchFamily="34" charset="0"/>
              </a:rPr>
              <a:t>Mirrored</a:t>
            </a:r>
          </a:p>
          <a:p>
            <a:r>
              <a:rPr lang="en-US" sz="5300" b="1" i="1" dirty="0">
                <a:solidFill>
                  <a:schemeClr val="bg1"/>
                </a:solidFill>
                <a:latin typeface="Avenir Next" panose="020B0503020202020204" pitchFamily="34" charset="0"/>
              </a:rPr>
              <a:t>Personal Distress</a:t>
            </a:r>
          </a:p>
          <a:p>
            <a:r>
              <a:rPr lang="en-US" sz="5300" b="1" i="1" dirty="0">
                <a:solidFill>
                  <a:schemeClr val="bg1"/>
                </a:solidFill>
                <a:latin typeface="Avenir Next" panose="020B0503020202020204" pitchFamily="34" charset="0"/>
              </a:rPr>
              <a:t>Emotional</a:t>
            </a:r>
          </a:p>
          <a:p>
            <a:endParaRPr lang="en-US" sz="5300" b="1" i="1" dirty="0">
              <a:solidFill>
                <a:schemeClr val="bg1"/>
              </a:solidFill>
              <a:latin typeface="Avenir Next" panose="020B0503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05BEDEB-BF66-6B42-8E3C-66B139003E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6237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D641B31-5FEC-E147-B1D4-56CDFDF8C3E6}"/>
              </a:ext>
            </a:extLst>
          </p:cNvPr>
          <p:cNvSpPr txBox="1"/>
          <p:nvPr/>
        </p:nvSpPr>
        <p:spPr>
          <a:xfrm>
            <a:off x="700644" y="1342241"/>
            <a:ext cx="49445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venir Next Medium" panose="020B0503020202020204" pitchFamily="34" charset="0"/>
              </a:rPr>
              <a:t>Cognitive Empathy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5ACEAE-3859-244C-A08F-820C1E7557DC}"/>
              </a:ext>
            </a:extLst>
          </p:cNvPr>
          <p:cNvSpPr txBox="1"/>
          <p:nvPr/>
        </p:nvSpPr>
        <p:spPr>
          <a:xfrm>
            <a:off x="700644" y="1864755"/>
            <a:ext cx="481346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Avenir Black" panose="02000503020000020003" pitchFamily="2" charset="0"/>
              </a:rPr>
              <a:t>Asking about the </a:t>
            </a:r>
            <a:r>
              <a:rPr lang="en-US" sz="4000" i="1" dirty="0">
                <a:latin typeface="Avenir Black" panose="02000503020000020003" pitchFamily="2" charset="0"/>
              </a:rPr>
              <a:t>last</a:t>
            </a:r>
            <a:r>
              <a:rPr lang="en-US" sz="4000" dirty="0">
                <a:latin typeface="Avenir Black" panose="02000503020000020003" pitchFamily="2" charset="0"/>
              </a:rPr>
              <a:t> time someone did something, and listening to the what, why, how, and when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3B1B2E6-C630-1A45-BB75-9FA2427172CA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6E5418-305F-774D-93B3-6077E4DF8A62}"/>
              </a:ext>
            </a:extLst>
          </p:cNvPr>
          <p:cNvSpPr txBox="1"/>
          <p:nvPr/>
        </p:nvSpPr>
        <p:spPr>
          <a:xfrm>
            <a:off x="6796644" y="1342241"/>
            <a:ext cx="49445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venir Next Medium" panose="020B0503020202020204" pitchFamily="34" charset="0"/>
              </a:rPr>
              <a:t>Emotional Empathy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FE059C-81E8-8E47-8243-A99F90B0F172}"/>
              </a:ext>
            </a:extLst>
          </p:cNvPr>
          <p:cNvSpPr txBox="1"/>
          <p:nvPr/>
        </p:nvSpPr>
        <p:spPr>
          <a:xfrm>
            <a:off x="6796644" y="1864755"/>
            <a:ext cx="481346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Avenir Black" panose="02000503020000020003" pitchFamily="2" charset="0"/>
              </a:rPr>
              <a:t>That heart warming feeling when your friend gets married</a:t>
            </a:r>
          </a:p>
        </p:txBody>
      </p:sp>
    </p:spTree>
    <p:extLst>
      <p:ext uri="{BB962C8B-B14F-4D97-AF65-F5344CB8AC3E}">
        <p14:creationId xmlns:p14="http://schemas.microsoft.com/office/powerpoint/2010/main" val="12971629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D641B31-5FEC-E147-B1D4-56CDFDF8C3E6}"/>
              </a:ext>
            </a:extLst>
          </p:cNvPr>
          <p:cNvSpPr txBox="1"/>
          <p:nvPr/>
        </p:nvSpPr>
        <p:spPr>
          <a:xfrm>
            <a:off x="700644" y="1342241"/>
            <a:ext cx="49445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venir Next Medium" panose="020B0503020202020204" pitchFamily="34" charset="0"/>
              </a:rPr>
              <a:t>Cognitive Empathy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5ACEAE-3859-244C-A08F-820C1E7557DC}"/>
              </a:ext>
            </a:extLst>
          </p:cNvPr>
          <p:cNvSpPr txBox="1"/>
          <p:nvPr/>
        </p:nvSpPr>
        <p:spPr>
          <a:xfrm>
            <a:off x="700644" y="1864755"/>
            <a:ext cx="4813467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Avenir Black" panose="02000503020000020003" pitchFamily="2" charset="0"/>
              </a:rPr>
              <a:t>Viable in work, specific, and replicable </a:t>
            </a:r>
            <a:r>
              <a:rPr lang="en-US" sz="4000" baseline="30000" dirty="0">
                <a:latin typeface="Avenir Medium" panose="02000503020000020003" pitchFamily="2" charset="0"/>
              </a:rPr>
              <a:t>1</a:t>
            </a:r>
            <a:endParaRPr lang="en-US" sz="4000" dirty="0">
              <a:latin typeface="Avenir Black" panose="02000503020000020003" pitchFamily="2" charset="0"/>
            </a:endParaRPr>
          </a:p>
          <a:p>
            <a:endParaRPr lang="en-US" sz="4000" dirty="0">
              <a:latin typeface="Avenir Black" panose="02000503020000020003" pitchFamily="2" charset="0"/>
            </a:endParaRPr>
          </a:p>
          <a:p>
            <a:r>
              <a:rPr lang="en-US" sz="4000" dirty="0">
                <a:latin typeface="Avenir Black" panose="02000503020000020003" pitchFamily="2" charset="0"/>
              </a:rPr>
              <a:t>A ‘</a:t>
            </a:r>
            <a:r>
              <a:rPr lang="en-US" sz="4000" dirty="0">
                <a:solidFill>
                  <a:schemeClr val="accent6"/>
                </a:solidFill>
                <a:latin typeface="Avenir Black" panose="02000503020000020003" pitchFamily="2" charset="0"/>
              </a:rPr>
              <a:t>morally</a:t>
            </a:r>
            <a:r>
              <a:rPr lang="en-US" sz="4000" dirty="0">
                <a:latin typeface="Avenir Black" panose="02000503020000020003" pitchFamily="2" charset="0"/>
              </a:rPr>
              <a:t> </a:t>
            </a:r>
            <a:r>
              <a:rPr lang="en-US" sz="4000" dirty="0">
                <a:solidFill>
                  <a:schemeClr val="accent6"/>
                </a:solidFill>
                <a:latin typeface="Avenir Black" panose="02000503020000020003" pitchFamily="2" charset="0"/>
              </a:rPr>
              <a:t>neutral</a:t>
            </a:r>
            <a:r>
              <a:rPr lang="en-US" sz="4000" dirty="0">
                <a:latin typeface="Avenir Black" panose="02000503020000020003" pitchFamily="2" charset="0"/>
              </a:rPr>
              <a:t>’, useful tool </a:t>
            </a:r>
            <a:r>
              <a:rPr lang="en-US" sz="4000" baseline="30000" dirty="0">
                <a:latin typeface="Avenir Medium" panose="02000503020000020003" pitchFamily="2" charset="0"/>
              </a:rPr>
              <a:t>2</a:t>
            </a:r>
            <a:endParaRPr lang="en-US" sz="4000" dirty="0">
              <a:latin typeface="Avenir Black" panose="02000503020000020003" pitchFamily="2" charset="0"/>
            </a:endParaRPr>
          </a:p>
          <a:p>
            <a:endParaRPr lang="en-US" sz="4000" dirty="0">
              <a:latin typeface="Avenir Black" panose="02000503020000020003" pitchFamily="2" charset="0"/>
            </a:endParaRPr>
          </a:p>
          <a:p>
            <a:endParaRPr lang="en-US" sz="4000" dirty="0">
              <a:latin typeface="Avenir Black" panose="02000503020000020003" pitchFamily="2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3B1B2E6-C630-1A45-BB75-9FA2427172CA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6E5418-305F-774D-93B3-6077E4DF8A62}"/>
              </a:ext>
            </a:extLst>
          </p:cNvPr>
          <p:cNvSpPr txBox="1"/>
          <p:nvPr/>
        </p:nvSpPr>
        <p:spPr>
          <a:xfrm>
            <a:off x="6796644" y="1342241"/>
            <a:ext cx="49445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venir Next Medium" panose="020B0503020202020204" pitchFamily="34" charset="0"/>
              </a:rPr>
              <a:t>Emotional Empathy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FE059C-81E8-8E47-8243-A99F90B0F172}"/>
              </a:ext>
            </a:extLst>
          </p:cNvPr>
          <p:cNvSpPr txBox="1"/>
          <p:nvPr/>
        </p:nvSpPr>
        <p:spPr>
          <a:xfrm>
            <a:off x="6796644" y="1864755"/>
            <a:ext cx="5114308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Avenir Black" panose="02000503020000020003" pitchFamily="2" charset="0"/>
              </a:rPr>
              <a:t>Like a ‘bolt of lightning’ </a:t>
            </a:r>
            <a:r>
              <a:rPr lang="en-US" sz="4000" baseline="30000" dirty="0">
                <a:solidFill>
                  <a:schemeClr val="bg1"/>
                </a:solidFill>
                <a:latin typeface="Avenir Medium" panose="02000503020000020003" pitchFamily="2" charset="0"/>
              </a:rPr>
              <a:t>1</a:t>
            </a:r>
          </a:p>
          <a:p>
            <a:endParaRPr lang="en-US" sz="4000" dirty="0">
              <a:solidFill>
                <a:schemeClr val="bg1"/>
              </a:solidFill>
              <a:latin typeface="Avenir Black" panose="02000503020000020003" pitchFamily="2" charset="0"/>
            </a:endParaRPr>
          </a:p>
          <a:p>
            <a:r>
              <a:rPr lang="en-US" sz="4000" dirty="0">
                <a:solidFill>
                  <a:schemeClr val="bg1"/>
                </a:solidFill>
                <a:latin typeface="Avenir Black" panose="02000503020000020003" pitchFamily="2" charset="0"/>
              </a:rPr>
              <a:t>A spotlight directing attention </a:t>
            </a:r>
            <a:r>
              <a:rPr lang="en-US" sz="4000" baseline="30000" dirty="0">
                <a:solidFill>
                  <a:schemeClr val="bg1"/>
                </a:solidFill>
                <a:latin typeface="Avenir Medium" panose="02000503020000020003" pitchFamily="2" charset="0"/>
              </a:rPr>
              <a:t>2</a:t>
            </a:r>
          </a:p>
          <a:p>
            <a:endParaRPr lang="en-US" sz="4000" dirty="0">
              <a:solidFill>
                <a:schemeClr val="bg1"/>
              </a:solidFill>
              <a:latin typeface="Avenir Black" panose="02000503020000020003" pitchFamily="2" charset="0"/>
            </a:endParaRPr>
          </a:p>
          <a:p>
            <a:r>
              <a:rPr lang="en-US" sz="1600" dirty="0">
                <a:solidFill>
                  <a:schemeClr val="bg1"/>
                </a:solidFill>
                <a:latin typeface="Avenir Black" panose="02000503020000020003" pitchFamily="2" charset="0"/>
              </a:rPr>
              <a:t>1. Indi Young</a:t>
            </a:r>
          </a:p>
          <a:p>
            <a:r>
              <a:rPr lang="en-US" sz="1600" dirty="0">
                <a:solidFill>
                  <a:schemeClr val="bg1"/>
                </a:solidFill>
                <a:latin typeface="Avenir Black" panose="02000503020000020003" pitchFamily="2" charset="0"/>
              </a:rPr>
              <a:t>2. Paul Bloom</a:t>
            </a:r>
          </a:p>
        </p:txBody>
      </p:sp>
    </p:spTree>
    <p:extLst>
      <p:ext uri="{BB962C8B-B14F-4D97-AF65-F5344CB8AC3E}">
        <p14:creationId xmlns:p14="http://schemas.microsoft.com/office/powerpoint/2010/main" val="9175512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7A7AE5F-9207-A747-8BBD-B174E2926FE5}"/>
              </a:ext>
            </a:extLst>
          </p:cNvPr>
          <p:cNvSpPr/>
          <p:nvPr/>
        </p:nvSpPr>
        <p:spPr>
          <a:xfrm>
            <a:off x="665017" y="1351508"/>
            <a:ext cx="10759045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800" dirty="0">
                <a:solidFill>
                  <a:schemeClr val="accent4"/>
                </a:solidFill>
                <a:latin typeface="Avenir Black" panose="02000503020000020003" pitchFamily="2" charset="0"/>
              </a:rPr>
              <a:t>Why is cognitive empathy important in design?</a:t>
            </a:r>
            <a:endParaRPr lang="en-US" sz="6000" dirty="0">
              <a:solidFill>
                <a:schemeClr val="accent4"/>
              </a:solidFill>
              <a:latin typeface="Avenir Medium Oblique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27585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7A7AE5F-9207-A747-8BBD-B174E2926FE5}"/>
              </a:ext>
            </a:extLst>
          </p:cNvPr>
          <p:cNvSpPr/>
          <p:nvPr/>
        </p:nvSpPr>
        <p:spPr>
          <a:xfrm>
            <a:off x="665017" y="1997839"/>
            <a:ext cx="10759045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Avenir Black" panose="02000503020000020003" pitchFamily="2" charset="0"/>
              </a:rPr>
              <a:t>Because it calls on us to </a:t>
            </a:r>
            <a:r>
              <a:rPr lang="en-US" sz="6000" dirty="0">
                <a:solidFill>
                  <a:schemeClr val="accent6"/>
                </a:solidFill>
                <a:latin typeface="Avenir Black" panose="02000503020000020003" pitchFamily="2" charset="0"/>
              </a:rPr>
              <a:t>listen</a:t>
            </a:r>
            <a:r>
              <a:rPr lang="en-US" sz="6000" dirty="0">
                <a:solidFill>
                  <a:schemeClr val="bg1"/>
                </a:solidFill>
                <a:latin typeface="Avenir Black" panose="02000503020000020003" pitchFamily="2" charset="0"/>
              </a:rPr>
              <a:t> </a:t>
            </a:r>
            <a:r>
              <a:rPr lang="en-US" sz="6000" dirty="0">
                <a:solidFill>
                  <a:schemeClr val="accent6"/>
                </a:solidFill>
                <a:latin typeface="Avenir Black" panose="02000503020000020003" pitchFamily="2" charset="0"/>
              </a:rPr>
              <a:t>neutrally and mindfully </a:t>
            </a:r>
            <a:r>
              <a:rPr lang="en-US" sz="6000" dirty="0">
                <a:solidFill>
                  <a:schemeClr val="bg1"/>
                </a:solidFill>
                <a:latin typeface="Avenir Black" panose="02000503020000020003" pitchFamily="2" charset="0"/>
              </a:rPr>
              <a:t>to the end user.</a:t>
            </a:r>
            <a:endParaRPr lang="en-US" sz="4000" dirty="0">
              <a:solidFill>
                <a:schemeClr val="bg1"/>
              </a:solidFill>
              <a:latin typeface="Avenir Medium Oblique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24948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7A7AE5F-9207-A747-8BBD-B174E2926FE5}"/>
              </a:ext>
            </a:extLst>
          </p:cNvPr>
          <p:cNvSpPr/>
          <p:nvPr/>
        </p:nvSpPr>
        <p:spPr>
          <a:xfrm>
            <a:off x="716477" y="612844"/>
            <a:ext cx="10759045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Avenir Black" panose="02000503020000020003" pitchFamily="2" charset="0"/>
              </a:rPr>
              <a:t>Unlike emotional empathy, we don’t design on lightning bolt feelings as moving as they are.</a:t>
            </a:r>
          </a:p>
          <a:p>
            <a:endParaRPr lang="en-US" sz="6000" dirty="0">
              <a:solidFill>
                <a:schemeClr val="bg1"/>
              </a:solidFill>
              <a:latin typeface="Avenir Black" panose="02000503020000020003" pitchFamily="2" charset="0"/>
            </a:endParaRPr>
          </a:p>
          <a:p>
            <a:r>
              <a:rPr lang="en-US" sz="6000" dirty="0">
                <a:solidFill>
                  <a:schemeClr val="accent6"/>
                </a:solidFill>
                <a:latin typeface="Avenir Black" panose="02000503020000020003" pitchFamily="2" charset="0"/>
              </a:rPr>
              <a:t>We listen first.</a:t>
            </a:r>
            <a:endParaRPr lang="en-US" sz="4000" dirty="0">
              <a:solidFill>
                <a:schemeClr val="accent6"/>
              </a:solidFill>
              <a:latin typeface="Avenir Medium Oblique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06490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7A7AE5F-9207-A747-8BBD-B174E2926FE5}"/>
              </a:ext>
            </a:extLst>
          </p:cNvPr>
          <p:cNvSpPr/>
          <p:nvPr/>
        </p:nvSpPr>
        <p:spPr>
          <a:xfrm>
            <a:off x="716477" y="612844"/>
            <a:ext cx="10759045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Avenir Black" panose="02000503020000020003" pitchFamily="2" charset="0"/>
              </a:rPr>
              <a:t>We must </a:t>
            </a:r>
            <a:r>
              <a:rPr lang="en-US" sz="6000" dirty="0">
                <a:solidFill>
                  <a:schemeClr val="accent6"/>
                </a:solidFill>
                <a:latin typeface="Avenir Black" panose="02000503020000020003" pitchFamily="2" charset="0"/>
              </a:rPr>
              <a:t>listen</a:t>
            </a:r>
            <a:r>
              <a:rPr lang="en-US" sz="6000" dirty="0">
                <a:solidFill>
                  <a:schemeClr val="bg1"/>
                </a:solidFill>
                <a:latin typeface="Avenir Black" panose="02000503020000020003" pitchFamily="2" charset="0"/>
              </a:rPr>
              <a:t> </a:t>
            </a:r>
            <a:r>
              <a:rPr lang="en-US" sz="6000" dirty="0">
                <a:solidFill>
                  <a:schemeClr val="accent6"/>
                </a:solidFill>
                <a:latin typeface="Avenir Black" panose="02000503020000020003" pitchFamily="2" charset="0"/>
              </a:rPr>
              <a:t>neutrally and holistically</a:t>
            </a:r>
            <a:r>
              <a:rPr lang="en-US" sz="6000" dirty="0">
                <a:solidFill>
                  <a:schemeClr val="bg1"/>
                </a:solidFill>
                <a:latin typeface="Avenir Black" panose="02000503020000020003" pitchFamily="2" charset="0"/>
              </a:rPr>
              <a:t> as professional designers.</a:t>
            </a:r>
          </a:p>
          <a:p>
            <a:endParaRPr lang="en-US" sz="6000" dirty="0">
              <a:solidFill>
                <a:schemeClr val="bg1"/>
              </a:solidFill>
              <a:latin typeface="Avenir Black" panose="02000503020000020003" pitchFamily="2" charset="0"/>
            </a:endParaRPr>
          </a:p>
          <a:p>
            <a:r>
              <a:rPr lang="en-US" sz="6000" dirty="0">
                <a:solidFill>
                  <a:schemeClr val="accent4"/>
                </a:solidFill>
                <a:latin typeface="Avenir Black" panose="02000503020000020003" pitchFamily="2" charset="0"/>
              </a:rPr>
              <a:t>That’s the “why” for cognitive empathy.</a:t>
            </a:r>
            <a:endParaRPr lang="en-US" sz="4000" dirty="0">
              <a:solidFill>
                <a:schemeClr val="accent4"/>
              </a:solidFill>
              <a:latin typeface="Avenir Medium Oblique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0889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7A7AE5F-9207-A747-8BBD-B174E2926FE5}"/>
              </a:ext>
            </a:extLst>
          </p:cNvPr>
          <p:cNvSpPr/>
          <p:nvPr/>
        </p:nvSpPr>
        <p:spPr>
          <a:xfrm>
            <a:off x="716477" y="2459504"/>
            <a:ext cx="10759045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Avenir Black" panose="02000503020000020003" pitchFamily="2" charset="0"/>
              </a:rPr>
              <a:t>So does emotional empathy have no use?</a:t>
            </a:r>
          </a:p>
        </p:txBody>
      </p:sp>
    </p:spTree>
    <p:extLst>
      <p:ext uri="{BB962C8B-B14F-4D97-AF65-F5344CB8AC3E}">
        <p14:creationId xmlns:p14="http://schemas.microsoft.com/office/powerpoint/2010/main" val="28091491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F0C9638-3953-9D45-981F-19B2BEF8E2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8075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7A7AE5F-9207-A747-8BBD-B174E2926FE5}"/>
              </a:ext>
            </a:extLst>
          </p:cNvPr>
          <p:cNvSpPr/>
          <p:nvPr/>
        </p:nvSpPr>
        <p:spPr>
          <a:xfrm>
            <a:off x="665017" y="1351508"/>
            <a:ext cx="10759045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800" dirty="0">
                <a:solidFill>
                  <a:schemeClr val="accent4"/>
                </a:solidFill>
                <a:latin typeface="Avenir Black" panose="02000503020000020003" pitchFamily="2" charset="0"/>
              </a:rPr>
              <a:t>When is emotional empathy actually appropriate?</a:t>
            </a:r>
            <a:endParaRPr lang="en-US" sz="6000" dirty="0">
              <a:solidFill>
                <a:schemeClr val="accent4"/>
              </a:solidFill>
              <a:latin typeface="Avenir Medium Oblique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10767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7EF6590-787D-2D4E-9A04-B35A413A66AA}"/>
              </a:ext>
            </a:extLst>
          </p:cNvPr>
          <p:cNvSpPr/>
          <p:nvPr/>
        </p:nvSpPr>
        <p:spPr>
          <a:xfrm rot="2700000">
            <a:off x="948801" y="1289526"/>
            <a:ext cx="4278948" cy="4278948"/>
          </a:xfrm>
          <a:custGeom>
            <a:avLst/>
            <a:gdLst>
              <a:gd name="connsiteX0" fmla="*/ 0 w 4278948"/>
              <a:gd name="connsiteY0" fmla="*/ 0 h 4278948"/>
              <a:gd name="connsiteX1" fmla="*/ 4278948 w 4278948"/>
              <a:gd name="connsiteY1" fmla="*/ 0 h 4278948"/>
              <a:gd name="connsiteX2" fmla="*/ 4278948 w 4278948"/>
              <a:gd name="connsiteY2" fmla="*/ 4278948 h 4278948"/>
              <a:gd name="connsiteX3" fmla="*/ 0 w 4278948"/>
              <a:gd name="connsiteY3" fmla="*/ 4278948 h 4278948"/>
              <a:gd name="connsiteX4" fmla="*/ 0 w 4278948"/>
              <a:gd name="connsiteY4" fmla="*/ 0 h 4278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78948" h="4278948" extrusionOk="0">
                <a:moveTo>
                  <a:pt x="0" y="0"/>
                </a:moveTo>
                <a:cubicBezTo>
                  <a:pt x="2030427" y="118645"/>
                  <a:pt x="2203368" y="116012"/>
                  <a:pt x="4278948" y="0"/>
                </a:cubicBezTo>
                <a:cubicBezTo>
                  <a:pt x="4146066" y="659450"/>
                  <a:pt x="4363899" y="2348043"/>
                  <a:pt x="4278948" y="4278948"/>
                </a:cubicBezTo>
                <a:cubicBezTo>
                  <a:pt x="2731431" y="4413548"/>
                  <a:pt x="1242590" y="4121752"/>
                  <a:pt x="0" y="4278948"/>
                </a:cubicBezTo>
                <a:cubicBezTo>
                  <a:pt x="-20187" y="2472260"/>
                  <a:pt x="-152480" y="2136001"/>
                  <a:pt x="0" y="0"/>
                </a:cubicBezTo>
                <a:close/>
              </a:path>
            </a:pathLst>
          </a:custGeom>
          <a:noFill/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466D132-6AD6-EA4C-8E6C-1CBBFAACE4F2}"/>
              </a:ext>
            </a:extLst>
          </p:cNvPr>
          <p:cNvSpPr/>
          <p:nvPr/>
        </p:nvSpPr>
        <p:spPr>
          <a:xfrm rot="2700000">
            <a:off x="6982200" y="1289525"/>
            <a:ext cx="4278948" cy="4278948"/>
          </a:xfrm>
          <a:custGeom>
            <a:avLst/>
            <a:gdLst>
              <a:gd name="connsiteX0" fmla="*/ 0 w 4278948"/>
              <a:gd name="connsiteY0" fmla="*/ 0 h 4278948"/>
              <a:gd name="connsiteX1" fmla="*/ 4278948 w 4278948"/>
              <a:gd name="connsiteY1" fmla="*/ 0 h 4278948"/>
              <a:gd name="connsiteX2" fmla="*/ 4278948 w 4278948"/>
              <a:gd name="connsiteY2" fmla="*/ 4278948 h 4278948"/>
              <a:gd name="connsiteX3" fmla="*/ 0 w 4278948"/>
              <a:gd name="connsiteY3" fmla="*/ 4278948 h 4278948"/>
              <a:gd name="connsiteX4" fmla="*/ 0 w 4278948"/>
              <a:gd name="connsiteY4" fmla="*/ 0 h 4278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78948" h="4278948" extrusionOk="0">
                <a:moveTo>
                  <a:pt x="0" y="0"/>
                </a:moveTo>
                <a:cubicBezTo>
                  <a:pt x="923088" y="46381"/>
                  <a:pt x="3434676" y="3646"/>
                  <a:pt x="4278948" y="0"/>
                </a:cubicBezTo>
                <a:cubicBezTo>
                  <a:pt x="4431155" y="1978970"/>
                  <a:pt x="4343319" y="2806094"/>
                  <a:pt x="4278948" y="4278948"/>
                </a:cubicBezTo>
                <a:cubicBezTo>
                  <a:pt x="3176362" y="4176848"/>
                  <a:pt x="450854" y="4302255"/>
                  <a:pt x="0" y="4278948"/>
                </a:cubicBezTo>
                <a:cubicBezTo>
                  <a:pt x="55572" y="2224216"/>
                  <a:pt x="46870" y="1346745"/>
                  <a:pt x="0" y="0"/>
                </a:cubicBezTo>
                <a:close/>
              </a:path>
            </a:pathLst>
          </a:custGeom>
          <a:noFill/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149863161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272E8E8-B2FC-9647-9ABC-8E5B93AB9312}"/>
              </a:ext>
            </a:extLst>
          </p:cNvPr>
          <p:cNvSpPr/>
          <p:nvPr/>
        </p:nvSpPr>
        <p:spPr>
          <a:xfrm>
            <a:off x="1211608" y="2915827"/>
            <a:ext cx="375333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latin typeface="Avenir Black" panose="02000503020000020003" pitchFamily="2" charset="0"/>
              </a:rPr>
              <a:t>Discover &amp; Define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A46241A-F72A-AF40-B32A-7F3007C20791}"/>
              </a:ext>
            </a:extLst>
          </p:cNvPr>
          <p:cNvSpPr/>
          <p:nvPr/>
        </p:nvSpPr>
        <p:spPr>
          <a:xfrm>
            <a:off x="7245007" y="2915827"/>
            <a:ext cx="375333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latin typeface="Avenir Black" panose="02000503020000020003" pitchFamily="2" charset="0"/>
              </a:rPr>
              <a:t>Develop and Deliver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20AAB9E-4FE9-334A-BAD4-8C17225951FB}"/>
              </a:ext>
            </a:extLst>
          </p:cNvPr>
          <p:cNvCxnSpPr/>
          <p:nvPr/>
        </p:nvCxnSpPr>
        <p:spPr>
          <a:xfrm flipV="1">
            <a:off x="154379" y="439387"/>
            <a:ext cx="2268187" cy="2268187"/>
          </a:xfrm>
          <a:prstGeom prst="straightConnector1">
            <a:avLst/>
          </a:prstGeom>
          <a:ln w="57150">
            <a:solidFill>
              <a:schemeClr val="accent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B38330F-8AE6-FB4F-B1D3-5EB42D624CA0}"/>
              </a:ext>
            </a:extLst>
          </p:cNvPr>
          <p:cNvCxnSpPr>
            <a:cxnSpLocks/>
          </p:cNvCxnSpPr>
          <p:nvPr/>
        </p:nvCxnSpPr>
        <p:spPr>
          <a:xfrm>
            <a:off x="3553624" y="421357"/>
            <a:ext cx="2443415" cy="2494470"/>
          </a:xfrm>
          <a:prstGeom prst="straightConnector1">
            <a:avLst/>
          </a:prstGeom>
          <a:ln w="57150">
            <a:solidFill>
              <a:schemeClr val="accent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3FE181D-19F8-DC4D-8224-6BC786C67EEF}"/>
              </a:ext>
            </a:extLst>
          </p:cNvPr>
          <p:cNvCxnSpPr/>
          <p:nvPr/>
        </p:nvCxnSpPr>
        <p:spPr>
          <a:xfrm flipV="1">
            <a:off x="6222670" y="439387"/>
            <a:ext cx="2268187" cy="2268187"/>
          </a:xfrm>
          <a:prstGeom prst="straightConnector1">
            <a:avLst/>
          </a:prstGeom>
          <a:ln w="57150">
            <a:solidFill>
              <a:schemeClr val="accent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78C8A37-6415-5649-A6D1-7A74521D80DB}"/>
              </a:ext>
            </a:extLst>
          </p:cNvPr>
          <p:cNvCxnSpPr>
            <a:cxnSpLocks/>
          </p:cNvCxnSpPr>
          <p:nvPr/>
        </p:nvCxnSpPr>
        <p:spPr>
          <a:xfrm>
            <a:off x="9621915" y="421357"/>
            <a:ext cx="2443415" cy="2494470"/>
          </a:xfrm>
          <a:prstGeom prst="straightConnector1">
            <a:avLst/>
          </a:prstGeom>
          <a:ln w="57150">
            <a:solidFill>
              <a:schemeClr val="accent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99393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6A3FA02-CFA9-8E42-8339-87D9CC7B65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3932" y="0"/>
            <a:ext cx="5518068" cy="688970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D641B31-5FEC-E147-B1D4-56CDFDF8C3E6}"/>
              </a:ext>
            </a:extLst>
          </p:cNvPr>
          <p:cNvSpPr txBox="1"/>
          <p:nvPr/>
        </p:nvSpPr>
        <p:spPr>
          <a:xfrm>
            <a:off x="704602" y="1342241"/>
            <a:ext cx="49445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venir Next Medium" panose="020B0503020202020204" pitchFamily="34" charset="0"/>
              </a:rPr>
              <a:t>Quick Poll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5ACEAE-3859-244C-A08F-820C1E7557DC}"/>
              </a:ext>
            </a:extLst>
          </p:cNvPr>
          <p:cNvSpPr txBox="1"/>
          <p:nvPr/>
        </p:nvSpPr>
        <p:spPr>
          <a:xfrm>
            <a:off x="704602" y="1864755"/>
            <a:ext cx="481346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Avenir Black" panose="02000503020000020003" pitchFamily="2" charset="0"/>
              </a:rPr>
              <a:t>Raise your hand if you think empathy is a principle of design </a:t>
            </a:r>
            <a:r>
              <a:rPr lang="en-US" sz="4800" u="sng" dirty="0">
                <a:hlinkClick r:id="rId4"/>
              </a:rPr>
              <a:t>🙋</a:t>
            </a:r>
            <a:endParaRPr lang="en-US" u="sng" dirty="0">
              <a:hlinkClick r:id="rId4"/>
            </a:endParaRPr>
          </a:p>
          <a:p>
            <a:endParaRPr lang="en-US" sz="4800" dirty="0">
              <a:latin typeface="Avenir Blac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61291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7EF6590-787D-2D4E-9A04-B35A413A66AA}"/>
              </a:ext>
            </a:extLst>
          </p:cNvPr>
          <p:cNvSpPr/>
          <p:nvPr/>
        </p:nvSpPr>
        <p:spPr>
          <a:xfrm rot="2700000">
            <a:off x="1679878" y="-1255057"/>
            <a:ext cx="3658435" cy="3658435"/>
          </a:xfrm>
          <a:custGeom>
            <a:avLst/>
            <a:gdLst>
              <a:gd name="connsiteX0" fmla="*/ 0 w 3658435"/>
              <a:gd name="connsiteY0" fmla="*/ 0 h 3658435"/>
              <a:gd name="connsiteX1" fmla="*/ 3658435 w 3658435"/>
              <a:gd name="connsiteY1" fmla="*/ 0 h 3658435"/>
              <a:gd name="connsiteX2" fmla="*/ 3658435 w 3658435"/>
              <a:gd name="connsiteY2" fmla="*/ 3658435 h 3658435"/>
              <a:gd name="connsiteX3" fmla="*/ 0 w 3658435"/>
              <a:gd name="connsiteY3" fmla="*/ 3658435 h 3658435"/>
              <a:gd name="connsiteX4" fmla="*/ 0 w 3658435"/>
              <a:gd name="connsiteY4" fmla="*/ 0 h 3658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58435" h="3658435" extrusionOk="0">
                <a:moveTo>
                  <a:pt x="0" y="0"/>
                </a:moveTo>
                <a:cubicBezTo>
                  <a:pt x="1223832" y="118645"/>
                  <a:pt x="2689655" y="116012"/>
                  <a:pt x="3658435" y="0"/>
                </a:cubicBezTo>
                <a:cubicBezTo>
                  <a:pt x="3525553" y="970101"/>
                  <a:pt x="3743386" y="2291636"/>
                  <a:pt x="3658435" y="3658435"/>
                </a:cubicBezTo>
                <a:cubicBezTo>
                  <a:pt x="2700093" y="3793035"/>
                  <a:pt x="435422" y="3501239"/>
                  <a:pt x="0" y="3658435"/>
                </a:cubicBezTo>
                <a:cubicBezTo>
                  <a:pt x="-20187" y="3180466"/>
                  <a:pt x="-152480" y="1385903"/>
                  <a:pt x="0" y="0"/>
                </a:cubicBezTo>
                <a:close/>
              </a:path>
            </a:pathLst>
          </a:custGeom>
          <a:noFill/>
          <a:ln w="57150">
            <a:solidFill>
              <a:schemeClr val="accent6">
                <a:lumMod val="60000"/>
                <a:lumOff val="40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466D132-6AD6-EA4C-8E6C-1CBBFAACE4F2}"/>
              </a:ext>
            </a:extLst>
          </p:cNvPr>
          <p:cNvSpPr/>
          <p:nvPr/>
        </p:nvSpPr>
        <p:spPr>
          <a:xfrm rot="2700000">
            <a:off x="6853680" y="-1255058"/>
            <a:ext cx="3658435" cy="3658435"/>
          </a:xfrm>
          <a:custGeom>
            <a:avLst/>
            <a:gdLst>
              <a:gd name="connsiteX0" fmla="*/ 0 w 3658435"/>
              <a:gd name="connsiteY0" fmla="*/ 0 h 3658435"/>
              <a:gd name="connsiteX1" fmla="*/ 3658435 w 3658435"/>
              <a:gd name="connsiteY1" fmla="*/ 0 h 3658435"/>
              <a:gd name="connsiteX2" fmla="*/ 3658435 w 3658435"/>
              <a:gd name="connsiteY2" fmla="*/ 3658435 h 3658435"/>
              <a:gd name="connsiteX3" fmla="*/ 0 w 3658435"/>
              <a:gd name="connsiteY3" fmla="*/ 3658435 h 3658435"/>
              <a:gd name="connsiteX4" fmla="*/ 0 w 3658435"/>
              <a:gd name="connsiteY4" fmla="*/ 0 h 3658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58435" h="3658435" extrusionOk="0">
                <a:moveTo>
                  <a:pt x="0" y="0"/>
                </a:moveTo>
                <a:cubicBezTo>
                  <a:pt x="432268" y="46381"/>
                  <a:pt x="2333593" y="3646"/>
                  <a:pt x="3658435" y="0"/>
                </a:cubicBezTo>
                <a:cubicBezTo>
                  <a:pt x="3810642" y="753820"/>
                  <a:pt x="3722806" y="2956608"/>
                  <a:pt x="3658435" y="3658435"/>
                </a:cubicBezTo>
                <a:cubicBezTo>
                  <a:pt x="2906960" y="3556335"/>
                  <a:pt x="931569" y="3681742"/>
                  <a:pt x="0" y="3658435"/>
                </a:cubicBezTo>
                <a:cubicBezTo>
                  <a:pt x="55572" y="2679146"/>
                  <a:pt x="46870" y="741284"/>
                  <a:pt x="0" y="0"/>
                </a:cubicBezTo>
                <a:close/>
              </a:path>
            </a:pathLst>
          </a:custGeom>
          <a:noFill/>
          <a:ln w="57150">
            <a:solidFill>
              <a:schemeClr val="accent6">
                <a:lumMod val="60000"/>
                <a:lumOff val="40000"/>
              </a:schemeClr>
            </a:solidFill>
            <a:extLst>
              <a:ext uri="{C807C97D-BFC1-408E-A445-0C87EB9F89A2}">
                <ask:lineSketchStyleProps xmlns:ask="http://schemas.microsoft.com/office/drawing/2018/sketchyshapes" sd="2149863161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272E8E8-B2FC-9647-9ABC-8E5B93AB9312}"/>
              </a:ext>
            </a:extLst>
          </p:cNvPr>
          <p:cNvSpPr/>
          <p:nvPr/>
        </p:nvSpPr>
        <p:spPr>
          <a:xfrm>
            <a:off x="1728044" y="569542"/>
            <a:ext cx="320904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accent6">
                    <a:lumMod val="40000"/>
                    <a:lumOff val="60000"/>
                  </a:schemeClr>
                </a:solidFill>
                <a:latin typeface="Avenir Black" panose="02000503020000020003" pitchFamily="2" charset="0"/>
              </a:rPr>
              <a:t>Discover &amp; Define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A46241A-F72A-AF40-B32A-7F3007C20791}"/>
              </a:ext>
            </a:extLst>
          </p:cNvPr>
          <p:cNvSpPr/>
          <p:nvPr/>
        </p:nvSpPr>
        <p:spPr>
          <a:xfrm>
            <a:off x="7078376" y="569542"/>
            <a:ext cx="320904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accent6">
                    <a:lumMod val="40000"/>
                    <a:lumOff val="60000"/>
                  </a:schemeClr>
                </a:solidFill>
                <a:latin typeface="Avenir Black" panose="02000503020000020003" pitchFamily="2" charset="0"/>
              </a:rPr>
              <a:t>Develop &amp; Deliver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6B4E32C-8928-B84D-9C04-D9E2BAAC246A}"/>
              </a:ext>
            </a:extLst>
          </p:cNvPr>
          <p:cNvSpPr/>
          <p:nvPr/>
        </p:nvSpPr>
        <p:spPr>
          <a:xfrm>
            <a:off x="381152" y="2137259"/>
            <a:ext cx="1082077" cy="18620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500" dirty="0">
                <a:latin typeface="Avenir Black" panose="02000503020000020003" pitchFamily="2" charset="0"/>
              </a:rPr>
              <a:t>?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285BB1F-024B-E746-AB05-1DFDDFE55CE7}"/>
              </a:ext>
            </a:extLst>
          </p:cNvPr>
          <p:cNvSpPr/>
          <p:nvPr/>
        </p:nvSpPr>
        <p:spPr>
          <a:xfrm>
            <a:off x="5554957" y="2172583"/>
            <a:ext cx="1082077" cy="18620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500" dirty="0">
                <a:latin typeface="Avenir Black" panose="02000503020000020003" pitchFamily="2" charset="0"/>
              </a:rPr>
              <a:t>!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2965B64-2D4C-D64C-908A-C77731D9CD12}"/>
              </a:ext>
            </a:extLst>
          </p:cNvPr>
          <p:cNvSpPr/>
          <p:nvPr/>
        </p:nvSpPr>
        <p:spPr>
          <a:xfrm>
            <a:off x="425736" y="3751992"/>
            <a:ext cx="3671245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Avenir Black" panose="02000503020000020003" pitchFamily="2" charset="0"/>
              </a:rPr>
              <a:t>Symptom/Trigger</a:t>
            </a:r>
            <a:br>
              <a:rPr lang="en-US" sz="2800" dirty="0">
                <a:latin typeface="Avenir Black" panose="02000503020000020003" pitchFamily="2" charset="0"/>
              </a:rPr>
            </a:br>
            <a:r>
              <a:rPr lang="en-US" sz="2800" dirty="0">
                <a:latin typeface="Avenir Black" panose="02000503020000020003" pitchFamily="2" charset="0"/>
              </a:rPr>
              <a:t>Unspecific problem</a:t>
            </a:r>
          </a:p>
          <a:p>
            <a:endParaRPr lang="en-US" sz="2800" dirty="0">
              <a:latin typeface="Avenir Black" panose="02000503020000020003" pitchFamily="2" charset="0"/>
            </a:endParaRPr>
          </a:p>
          <a:p>
            <a:r>
              <a:rPr lang="en-US" sz="2000" dirty="0">
                <a:latin typeface="Avenir Next Medium" panose="020B0503020202020204" pitchFamily="34" charset="0"/>
              </a:rPr>
              <a:t>Client:</a:t>
            </a:r>
            <a:br>
              <a:rPr lang="en-US" sz="2800" dirty="0">
                <a:latin typeface="Avenir Next Medium" panose="020B0503020202020204" pitchFamily="34" charset="0"/>
              </a:rPr>
            </a:br>
            <a:r>
              <a:rPr lang="en-US" sz="2800" dirty="0">
                <a:latin typeface="Avenir Next Medium" panose="020B0503020202020204" pitchFamily="34" charset="0"/>
              </a:rPr>
              <a:t>”People aren’t using our website.”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F70BEA1-C38C-D447-8718-A072D6B7713B}"/>
              </a:ext>
            </a:extLst>
          </p:cNvPr>
          <p:cNvSpPr/>
          <p:nvPr/>
        </p:nvSpPr>
        <p:spPr>
          <a:xfrm>
            <a:off x="5870059" y="3751992"/>
            <a:ext cx="4342719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Avenir Black" panose="02000503020000020003" pitchFamily="2" charset="0"/>
              </a:rPr>
              <a:t>A </a:t>
            </a:r>
            <a:r>
              <a:rPr lang="en-US" sz="2800" i="1" dirty="0">
                <a:latin typeface="Avenir Black" panose="02000503020000020003" pitchFamily="2" charset="0"/>
              </a:rPr>
              <a:t>defined problem </a:t>
            </a:r>
            <a:r>
              <a:rPr lang="en-US" sz="2800" dirty="0">
                <a:latin typeface="Avenir Black" panose="02000503020000020003" pitchFamily="2" charset="0"/>
              </a:rPr>
              <a:t>informed by discovery</a:t>
            </a:r>
          </a:p>
          <a:p>
            <a:endParaRPr lang="en-US" sz="2400" dirty="0">
              <a:latin typeface="Avenir Black" panose="02000503020000020003" pitchFamily="2" charset="0"/>
            </a:endParaRPr>
          </a:p>
          <a:p>
            <a:r>
              <a:rPr lang="en-US" sz="2000" dirty="0">
                <a:latin typeface="Avenir Next Medium" panose="020B0503020202020204" pitchFamily="34" charset="0"/>
              </a:rPr>
              <a:t>Designer:</a:t>
            </a:r>
            <a:br>
              <a:rPr lang="en-US" sz="2400" dirty="0">
                <a:latin typeface="Avenir Next Medium" panose="020B0503020202020204" pitchFamily="34" charset="0"/>
              </a:rPr>
            </a:br>
            <a:r>
              <a:rPr lang="en-US" sz="2800" dirty="0">
                <a:latin typeface="Avenir Next Medium" panose="020B0503020202020204" pitchFamily="34" charset="0"/>
              </a:rPr>
              <a:t>”People aren’t able to use it well on phones.”</a:t>
            </a:r>
          </a:p>
          <a:p>
            <a:endParaRPr lang="en-US" sz="2400" dirty="0">
              <a:latin typeface="Avenir Black" panose="02000503020000020003" pitchFamily="2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3708D4D-73E2-7249-BBCF-442CBCAC3C06}"/>
              </a:ext>
            </a:extLst>
          </p:cNvPr>
          <p:cNvCxnSpPr>
            <a:endCxn id="7" idx="0"/>
          </p:cNvCxnSpPr>
          <p:nvPr/>
        </p:nvCxnSpPr>
        <p:spPr>
          <a:xfrm>
            <a:off x="922190" y="569542"/>
            <a:ext cx="1" cy="1567717"/>
          </a:xfrm>
          <a:prstGeom prst="line">
            <a:avLst/>
          </a:prstGeom>
          <a:ln w="571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CD20729-3321-E846-B80B-451D89C1237A}"/>
              </a:ext>
            </a:extLst>
          </p:cNvPr>
          <p:cNvCxnSpPr/>
          <p:nvPr/>
        </p:nvCxnSpPr>
        <p:spPr>
          <a:xfrm>
            <a:off x="6099832" y="569542"/>
            <a:ext cx="1" cy="1567717"/>
          </a:xfrm>
          <a:prstGeom prst="line">
            <a:avLst/>
          </a:prstGeom>
          <a:ln w="571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44439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7EF6590-787D-2D4E-9A04-B35A413A66AA}"/>
              </a:ext>
            </a:extLst>
          </p:cNvPr>
          <p:cNvSpPr/>
          <p:nvPr/>
        </p:nvSpPr>
        <p:spPr>
          <a:xfrm rot="2700000">
            <a:off x="1679878" y="-1255057"/>
            <a:ext cx="3658435" cy="3658435"/>
          </a:xfrm>
          <a:custGeom>
            <a:avLst/>
            <a:gdLst>
              <a:gd name="connsiteX0" fmla="*/ 0 w 3658435"/>
              <a:gd name="connsiteY0" fmla="*/ 0 h 3658435"/>
              <a:gd name="connsiteX1" fmla="*/ 3658435 w 3658435"/>
              <a:gd name="connsiteY1" fmla="*/ 0 h 3658435"/>
              <a:gd name="connsiteX2" fmla="*/ 3658435 w 3658435"/>
              <a:gd name="connsiteY2" fmla="*/ 3658435 h 3658435"/>
              <a:gd name="connsiteX3" fmla="*/ 0 w 3658435"/>
              <a:gd name="connsiteY3" fmla="*/ 3658435 h 3658435"/>
              <a:gd name="connsiteX4" fmla="*/ 0 w 3658435"/>
              <a:gd name="connsiteY4" fmla="*/ 0 h 3658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58435" h="3658435" extrusionOk="0">
                <a:moveTo>
                  <a:pt x="0" y="0"/>
                </a:moveTo>
                <a:cubicBezTo>
                  <a:pt x="1223832" y="118645"/>
                  <a:pt x="2689655" y="116012"/>
                  <a:pt x="3658435" y="0"/>
                </a:cubicBezTo>
                <a:cubicBezTo>
                  <a:pt x="3525553" y="970101"/>
                  <a:pt x="3743386" y="2291636"/>
                  <a:pt x="3658435" y="3658435"/>
                </a:cubicBezTo>
                <a:cubicBezTo>
                  <a:pt x="2700093" y="3793035"/>
                  <a:pt x="435422" y="3501239"/>
                  <a:pt x="0" y="3658435"/>
                </a:cubicBezTo>
                <a:cubicBezTo>
                  <a:pt x="-20187" y="3180466"/>
                  <a:pt x="-152480" y="1385903"/>
                  <a:pt x="0" y="0"/>
                </a:cubicBezTo>
                <a:close/>
              </a:path>
            </a:pathLst>
          </a:custGeom>
          <a:noFill/>
          <a:ln w="57150">
            <a:solidFill>
              <a:schemeClr val="accent6">
                <a:lumMod val="60000"/>
                <a:lumOff val="40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466D132-6AD6-EA4C-8E6C-1CBBFAACE4F2}"/>
              </a:ext>
            </a:extLst>
          </p:cNvPr>
          <p:cNvSpPr/>
          <p:nvPr/>
        </p:nvSpPr>
        <p:spPr>
          <a:xfrm rot="2700000">
            <a:off x="6853680" y="-1255058"/>
            <a:ext cx="3658435" cy="3658435"/>
          </a:xfrm>
          <a:custGeom>
            <a:avLst/>
            <a:gdLst>
              <a:gd name="connsiteX0" fmla="*/ 0 w 3658435"/>
              <a:gd name="connsiteY0" fmla="*/ 0 h 3658435"/>
              <a:gd name="connsiteX1" fmla="*/ 3658435 w 3658435"/>
              <a:gd name="connsiteY1" fmla="*/ 0 h 3658435"/>
              <a:gd name="connsiteX2" fmla="*/ 3658435 w 3658435"/>
              <a:gd name="connsiteY2" fmla="*/ 3658435 h 3658435"/>
              <a:gd name="connsiteX3" fmla="*/ 0 w 3658435"/>
              <a:gd name="connsiteY3" fmla="*/ 3658435 h 3658435"/>
              <a:gd name="connsiteX4" fmla="*/ 0 w 3658435"/>
              <a:gd name="connsiteY4" fmla="*/ 0 h 3658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58435" h="3658435" extrusionOk="0">
                <a:moveTo>
                  <a:pt x="0" y="0"/>
                </a:moveTo>
                <a:cubicBezTo>
                  <a:pt x="432268" y="46381"/>
                  <a:pt x="2333593" y="3646"/>
                  <a:pt x="3658435" y="0"/>
                </a:cubicBezTo>
                <a:cubicBezTo>
                  <a:pt x="3810642" y="753820"/>
                  <a:pt x="3722806" y="2956608"/>
                  <a:pt x="3658435" y="3658435"/>
                </a:cubicBezTo>
                <a:cubicBezTo>
                  <a:pt x="2906960" y="3556335"/>
                  <a:pt x="931569" y="3681742"/>
                  <a:pt x="0" y="3658435"/>
                </a:cubicBezTo>
                <a:cubicBezTo>
                  <a:pt x="55572" y="2679146"/>
                  <a:pt x="46870" y="741284"/>
                  <a:pt x="0" y="0"/>
                </a:cubicBezTo>
                <a:close/>
              </a:path>
            </a:pathLst>
          </a:custGeom>
          <a:noFill/>
          <a:ln w="57150">
            <a:solidFill>
              <a:schemeClr val="accent6">
                <a:lumMod val="60000"/>
                <a:lumOff val="40000"/>
              </a:schemeClr>
            </a:solidFill>
            <a:extLst>
              <a:ext uri="{C807C97D-BFC1-408E-A445-0C87EB9F89A2}">
                <ask:lineSketchStyleProps xmlns:ask="http://schemas.microsoft.com/office/drawing/2018/sketchyshapes" sd="2149863161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272E8E8-B2FC-9647-9ABC-8E5B93AB9312}"/>
              </a:ext>
            </a:extLst>
          </p:cNvPr>
          <p:cNvSpPr/>
          <p:nvPr/>
        </p:nvSpPr>
        <p:spPr>
          <a:xfrm>
            <a:off x="1728044" y="569542"/>
            <a:ext cx="320904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accent6">
                    <a:lumMod val="40000"/>
                    <a:lumOff val="60000"/>
                  </a:schemeClr>
                </a:solidFill>
                <a:latin typeface="Avenir Black" panose="02000503020000020003" pitchFamily="2" charset="0"/>
              </a:rPr>
              <a:t>Discover &amp; Define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A46241A-F72A-AF40-B32A-7F3007C20791}"/>
              </a:ext>
            </a:extLst>
          </p:cNvPr>
          <p:cNvSpPr/>
          <p:nvPr/>
        </p:nvSpPr>
        <p:spPr>
          <a:xfrm>
            <a:off x="7078376" y="569541"/>
            <a:ext cx="320904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accent6">
                    <a:lumMod val="40000"/>
                    <a:lumOff val="60000"/>
                  </a:schemeClr>
                </a:solidFill>
                <a:latin typeface="Avenir Black" panose="02000503020000020003" pitchFamily="2" charset="0"/>
              </a:rPr>
              <a:t>Develop &amp; Deliver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2965B64-2D4C-D64C-908A-C77731D9CD12}"/>
              </a:ext>
            </a:extLst>
          </p:cNvPr>
          <p:cNvSpPr/>
          <p:nvPr/>
        </p:nvSpPr>
        <p:spPr>
          <a:xfrm>
            <a:off x="1728044" y="3751992"/>
            <a:ext cx="5173809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dirty="0">
                <a:latin typeface="Avenir Black" panose="02000503020000020003" pitchFamily="2" charset="0"/>
              </a:rPr>
              <a:t>Cognitive Empathy</a:t>
            </a:r>
          </a:p>
          <a:p>
            <a:r>
              <a:rPr lang="en-US" sz="4400" i="1" dirty="0">
                <a:latin typeface="Avenir Medium Oblique" panose="02000503020000020003" pitchFamily="2" charset="0"/>
              </a:rPr>
              <a:t>as a practice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3708D4D-73E2-7249-BBCF-442CBCAC3C06}"/>
              </a:ext>
            </a:extLst>
          </p:cNvPr>
          <p:cNvCxnSpPr>
            <a:cxnSpLocks/>
          </p:cNvCxnSpPr>
          <p:nvPr/>
        </p:nvCxnSpPr>
        <p:spPr>
          <a:xfrm>
            <a:off x="922190" y="569542"/>
            <a:ext cx="1" cy="3182450"/>
          </a:xfrm>
          <a:prstGeom prst="line">
            <a:avLst/>
          </a:prstGeom>
          <a:ln w="571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6B7E6D39-337D-094A-956B-5E67CAF7BDFD}"/>
              </a:ext>
            </a:extLst>
          </p:cNvPr>
          <p:cNvSpPr/>
          <p:nvPr/>
        </p:nvSpPr>
        <p:spPr>
          <a:xfrm>
            <a:off x="381152" y="3828936"/>
            <a:ext cx="1082077" cy="18620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500" dirty="0">
                <a:latin typeface="Avenir Black" panose="02000503020000020003" pitchFamily="2" charset="0"/>
              </a:rPr>
              <a:t>?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3C65955-AA35-544A-893E-683B2589F6D0}"/>
              </a:ext>
            </a:extLst>
          </p:cNvPr>
          <p:cNvCxnSpPr>
            <a:cxnSpLocks/>
          </p:cNvCxnSpPr>
          <p:nvPr/>
        </p:nvCxnSpPr>
        <p:spPr>
          <a:xfrm>
            <a:off x="6071133" y="569542"/>
            <a:ext cx="1" cy="3182450"/>
          </a:xfrm>
          <a:prstGeom prst="line">
            <a:avLst/>
          </a:prstGeom>
          <a:ln w="571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49258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BDDB489-B0B3-4D48-80D0-7831DEB8BE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440890"/>
            <a:ext cx="12192000" cy="7298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3103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7A7AE5F-9207-A747-8BBD-B174E2926FE5}"/>
              </a:ext>
            </a:extLst>
          </p:cNvPr>
          <p:cNvSpPr/>
          <p:nvPr/>
        </p:nvSpPr>
        <p:spPr>
          <a:xfrm>
            <a:off x="716477" y="2459504"/>
            <a:ext cx="1075904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Avenir Black" panose="02000503020000020003" pitchFamily="2" charset="0"/>
              </a:rPr>
              <a:t>Your				 says “nah.”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56D2566-C80E-AE4D-A2BD-2BE6AEB84014}"/>
              </a:ext>
            </a:extLst>
          </p:cNvPr>
          <p:cNvSpPr/>
          <p:nvPr/>
        </p:nvSpPr>
        <p:spPr>
          <a:xfrm>
            <a:off x="2960914" y="2459504"/>
            <a:ext cx="10759045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dirty="0">
                <a:solidFill>
                  <a:schemeClr val="accent6"/>
                </a:solidFill>
                <a:latin typeface="Avenir Black" panose="02000503020000020003" pitchFamily="2" charset="0"/>
              </a:rPr>
              <a:t>client,</a:t>
            </a:r>
          </a:p>
          <a:p>
            <a:r>
              <a:rPr lang="en-US" sz="6000" dirty="0">
                <a:solidFill>
                  <a:schemeClr val="accent6"/>
                </a:solidFill>
                <a:latin typeface="Avenir Black" panose="02000503020000020003" pitchFamily="2" charset="0"/>
              </a:rPr>
              <a:t>developer</a:t>
            </a:r>
          </a:p>
          <a:p>
            <a:r>
              <a:rPr lang="en-US" sz="6000" dirty="0">
                <a:solidFill>
                  <a:schemeClr val="accent6"/>
                </a:solidFill>
                <a:latin typeface="Avenir Black" panose="02000503020000020003" pitchFamily="2" charset="0"/>
              </a:rPr>
              <a:t>product manager</a:t>
            </a:r>
          </a:p>
          <a:p>
            <a:r>
              <a:rPr lang="en-US" sz="6000" dirty="0">
                <a:solidFill>
                  <a:schemeClr val="accent6"/>
                </a:solidFill>
                <a:latin typeface="Avenir Black" panose="02000503020000020003" pitchFamily="2" charset="0"/>
              </a:rPr>
              <a:t>analyst</a:t>
            </a:r>
          </a:p>
          <a:p>
            <a:r>
              <a:rPr lang="en-US" sz="6000" dirty="0">
                <a:solidFill>
                  <a:schemeClr val="accent6"/>
                </a:solidFill>
                <a:latin typeface="Avenir Black" panose="02000503020000020003" pitchFamily="2" charset="0"/>
              </a:rPr>
              <a:t>*insert stakeholder here*</a:t>
            </a:r>
          </a:p>
          <a:p>
            <a:endParaRPr lang="en-US" sz="6000" dirty="0">
              <a:solidFill>
                <a:schemeClr val="accent6"/>
              </a:solidFill>
              <a:latin typeface="Avenir Blac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32346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7A7AE5F-9207-A747-8BBD-B174E2926FE5}"/>
              </a:ext>
            </a:extLst>
          </p:cNvPr>
          <p:cNvSpPr/>
          <p:nvPr/>
        </p:nvSpPr>
        <p:spPr>
          <a:xfrm>
            <a:off x="716477" y="612844"/>
            <a:ext cx="10759045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Avenir Black" panose="02000503020000020003" pitchFamily="2" charset="0"/>
              </a:rPr>
              <a:t>Well, remember?</a:t>
            </a:r>
            <a:br>
              <a:rPr lang="en-US" sz="6000" dirty="0">
                <a:solidFill>
                  <a:schemeClr val="bg1"/>
                </a:solidFill>
                <a:latin typeface="Avenir Black" panose="02000503020000020003" pitchFamily="2" charset="0"/>
              </a:rPr>
            </a:br>
            <a:br>
              <a:rPr lang="en-US" sz="6000" dirty="0">
                <a:solidFill>
                  <a:schemeClr val="bg1"/>
                </a:solidFill>
                <a:latin typeface="Avenir Black" panose="02000503020000020003" pitchFamily="2" charset="0"/>
              </a:rPr>
            </a:br>
            <a:r>
              <a:rPr lang="en-US" sz="6000" dirty="0">
                <a:solidFill>
                  <a:schemeClr val="bg1"/>
                </a:solidFill>
                <a:latin typeface="Avenir Black" panose="02000503020000020003" pitchFamily="2" charset="0"/>
              </a:rPr>
              <a:t>Emotional empathy is like a </a:t>
            </a:r>
            <a:r>
              <a:rPr lang="en-US" sz="6000" dirty="0">
                <a:solidFill>
                  <a:schemeClr val="accent6"/>
                </a:solidFill>
                <a:latin typeface="Avenir Black" panose="02000503020000020003" pitchFamily="2" charset="0"/>
              </a:rPr>
              <a:t>lightning bolt </a:t>
            </a:r>
            <a:r>
              <a:rPr lang="en-US" sz="6000" dirty="0">
                <a:solidFill>
                  <a:schemeClr val="bg1"/>
                </a:solidFill>
                <a:latin typeface="Avenir Black" panose="02000503020000020003" pitchFamily="2" charset="0"/>
              </a:rPr>
              <a:t>of emotion. </a:t>
            </a:r>
            <a:br>
              <a:rPr lang="en-US" sz="6000" dirty="0">
                <a:solidFill>
                  <a:schemeClr val="bg1"/>
                </a:solidFill>
                <a:latin typeface="Avenir Black" panose="02000503020000020003" pitchFamily="2" charset="0"/>
              </a:rPr>
            </a:br>
            <a:r>
              <a:rPr lang="en-US" sz="6000" dirty="0">
                <a:solidFill>
                  <a:schemeClr val="bg1"/>
                </a:solidFill>
                <a:latin typeface="Avenir Black" panose="02000503020000020003" pitchFamily="2" charset="0"/>
              </a:rPr>
              <a:t>A </a:t>
            </a:r>
            <a:r>
              <a:rPr lang="en-US" sz="6000" dirty="0">
                <a:solidFill>
                  <a:schemeClr val="accent6"/>
                </a:solidFill>
                <a:latin typeface="Avenir Black" panose="02000503020000020003" pitchFamily="2" charset="0"/>
              </a:rPr>
              <a:t>spotlight</a:t>
            </a:r>
            <a:r>
              <a:rPr lang="en-US" sz="6000" dirty="0">
                <a:solidFill>
                  <a:schemeClr val="bg1"/>
                </a:solidFill>
                <a:latin typeface="Avenir Black" panose="02000503020000020003" pitchFamily="2" charset="0"/>
              </a:rPr>
              <a:t> directing attention.</a:t>
            </a:r>
          </a:p>
        </p:txBody>
      </p:sp>
    </p:spTree>
    <p:extLst>
      <p:ext uri="{BB962C8B-B14F-4D97-AF65-F5344CB8AC3E}">
        <p14:creationId xmlns:p14="http://schemas.microsoft.com/office/powerpoint/2010/main" val="10808516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7A7AE5F-9207-A747-8BBD-B174E2926FE5}"/>
              </a:ext>
            </a:extLst>
          </p:cNvPr>
          <p:cNvSpPr/>
          <p:nvPr/>
        </p:nvSpPr>
        <p:spPr>
          <a:xfrm>
            <a:off x="716477" y="1997839"/>
            <a:ext cx="10759045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dirty="0">
                <a:solidFill>
                  <a:schemeClr val="accent6"/>
                </a:solidFill>
                <a:latin typeface="Avenir Black" panose="02000503020000020003" pitchFamily="2" charset="0"/>
              </a:rPr>
              <a:t>Emotional empathy is a tool designers can use </a:t>
            </a:r>
            <a:r>
              <a:rPr lang="en-US" sz="6000" dirty="0">
                <a:solidFill>
                  <a:schemeClr val="bg1"/>
                </a:solidFill>
                <a:latin typeface="Avenir Black" panose="02000503020000020003" pitchFamily="2" charset="0"/>
              </a:rPr>
              <a:t>when hard data isn’t good enough.</a:t>
            </a:r>
          </a:p>
        </p:txBody>
      </p:sp>
    </p:spTree>
    <p:extLst>
      <p:ext uri="{BB962C8B-B14F-4D97-AF65-F5344CB8AC3E}">
        <p14:creationId xmlns:p14="http://schemas.microsoft.com/office/powerpoint/2010/main" val="29175327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7A7AE5F-9207-A747-8BBD-B174E2926FE5}"/>
              </a:ext>
            </a:extLst>
          </p:cNvPr>
          <p:cNvSpPr/>
          <p:nvPr/>
        </p:nvSpPr>
        <p:spPr>
          <a:xfrm>
            <a:off x="716477" y="612844"/>
            <a:ext cx="10759045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Avenir Black" panose="02000503020000020003" pitchFamily="2" charset="0"/>
              </a:rPr>
              <a:t>Instead of practicing it like cognitive empathy,</a:t>
            </a:r>
          </a:p>
          <a:p>
            <a:endParaRPr lang="en-US" sz="6000" dirty="0">
              <a:solidFill>
                <a:schemeClr val="bg1"/>
              </a:solidFill>
              <a:latin typeface="Avenir Black" panose="02000503020000020003" pitchFamily="2" charset="0"/>
            </a:endParaRPr>
          </a:p>
          <a:p>
            <a:r>
              <a:rPr lang="en-US" sz="6000" dirty="0">
                <a:solidFill>
                  <a:schemeClr val="accent6"/>
                </a:solidFill>
                <a:latin typeface="Avenir Black" panose="02000503020000020003" pitchFamily="2" charset="0"/>
              </a:rPr>
              <a:t>We can use emotional empathy to change the hearts of others.</a:t>
            </a:r>
          </a:p>
        </p:txBody>
      </p:sp>
    </p:spTree>
    <p:extLst>
      <p:ext uri="{BB962C8B-B14F-4D97-AF65-F5344CB8AC3E}">
        <p14:creationId xmlns:p14="http://schemas.microsoft.com/office/powerpoint/2010/main" val="22870038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7A7AE5F-9207-A747-8BBD-B174E2926FE5}"/>
              </a:ext>
            </a:extLst>
          </p:cNvPr>
          <p:cNvSpPr/>
          <p:nvPr/>
        </p:nvSpPr>
        <p:spPr>
          <a:xfrm>
            <a:off x="716477" y="1536174"/>
            <a:ext cx="10759045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Avenir Black" panose="02000503020000020003" pitchFamily="2" charset="0"/>
              </a:rPr>
              <a:t>And that is why Personas exist, why Journey Maps exist, and why we value </a:t>
            </a:r>
            <a:br>
              <a:rPr lang="en-US" sz="6000" dirty="0">
                <a:solidFill>
                  <a:schemeClr val="bg1"/>
                </a:solidFill>
                <a:latin typeface="Avenir Black" panose="02000503020000020003" pitchFamily="2" charset="0"/>
              </a:rPr>
            </a:br>
            <a:r>
              <a:rPr lang="en-US" sz="6000" dirty="0">
                <a:solidFill>
                  <a:schemeClr val="bg1"/>
                </a:solidFill>
                <a:latin typeface="Avenir Black" panose="02000503020000020003" pitchFamily="2" charset="0"/>
              </a:rPr>
              <a:t>in-field quotes so much.</a:t>
            </a:r>
          </a:p>
        </p:txBody>
      </p:sp>
    </p:spTree>
    <p:extLst>
      <p:ext uri="{BB962C8B-B14F-4D97-AF65-F5344CB8AC3E}">
        <p14:creationId xmlns:p14="http://schemas.microsoft.com/office/powerpoint/2010/main" val="26170903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7A7AE5F-9207-A747-8BBD-B174E2926FE5}"/>
              </a:ext>
            </a:extLst>
          </p:cNvPr>
          <p:cNvSpPr/>
          <p:nvPr/>
        </p:nvSpPr>
        <p:spPr>
          <a:xfrm>
            <a:off x="716477" y="1074509"/>
            <a:ext cx="10759045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Avenir Black" panose="02000503020000020003" pitchFamily="2" charset="0"/>
              </a:rPr>
              <a:t>These tools help us tell stories and stories get people to “switch” by moving their emotional elephants.</a:t>
            </a:r>
          </a:p>
        </p:txBody>
      </p:sp>
    </p:spTree>
    <p:extLst>
      <p:ext uri="{BB962C8B-B14F-4D97-AF65-F5344CB8AC3E}">
        <p14:creationId xmlns:p14="http://schemas.microsoft.com/office/powerpoint/2010/main" val="32898035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7EF6590-787D-2D4E-9A04-B35A413A66AA}"/>
              </a:ext>
            </a:extLst>
          </p:cNvPr>
          <p:cNvSpPr/>
          <p:nvPr/>
        </p:nvSpPr>
        <p:spPr>
          <a:xfrm rot="2700000">
            <a:off x="1679878" y="-1255057"/>
            <a:ext cx="3658435" cy="3658435"/>
          </a:xfrm>
          <a:custGeom>
            <a:avLst/>
            <a:gdLst>
              <a:gd name="connsiteX0" fmla="*/ 0 w 3658435"/>
              <a:gd name="connsiteY0" fmla="*/ 0 h 3658435"/>
              <a:gd name="connsiteX1" fmla="*/ 3658435 w 3658435"/>
              <a:gd name="connsiteY1" fmla="*/ 0 h 3658435"/>
              <a:gd name="connsiteX2" fmla="*/ 3658435 w 3658435"/>
              <a:gd name="connsiteY2" fmla="*/ 3658435 h 3658435"/>
              <a:gd name="connsiteX3" fmla="*/ 0 w 3658435"/>
              <a:gd name="connsiteY3" fmla="*/ 3658435 h 3658435"/>
              <a:gd name="connsiteX4" fmla="*/ 0 w 3658435"/>
              <a:gd name="connsiteY4" fmla="*/ 0 h 3658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58435" h="3658435" extrusionOk="0">
                <a:moveTo>
                  <a:pt x="0" y="0"/>
                </a:moveTo>
                <a:cubicBezTo>
                  <a:pt x="1223832" y="118645"/>
                  <a:pt x="2689655" y="116012"/>
                  <a:pt x="3658435" y="0"/>
                </a:cubicBezTo>
                <a:cubicBezTo>
                  <a:pt x="3525553" y="970101"/>
                  <a:pt x="3743386" y="2291636"/>
                  <a:pt x="3658435" y="3658435"/>
                </a:cubicBezTo>
                <a:cubicBezTo>
                  <a:pt x="2700093" y="3793035"/>
                  <a:pt x="435422" y="3501239"/>
                  <a:pt x="0" y="3658435"/>
                </a:cubicBezTo>
                <a:cubicBezTo>
                  <a:pt x="-20187" y="3180466"/>
                  <a:pt x="-152480" y="1385903"/>
                  <a:pt x="0" y="0"/>
                </a:cubicBezTo>
                <a:close/>
              </a:path>
            </a:pathLst>
          </a:custGeom>
          <a:noFill/>
          <a:ln w="57150">
            <a:solidFill>
              <a:schemeClr val="accent6">
                <a:lumMod val="60000"/>
                <a:lumOff val="40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466D132-6AD6-EA4C-8E6C-1CBBFAACE4F2}"/>
              </a:ext>
            </a:extLst>
          </p:cNvPr>
          <p:cNvSpPr/>
          <p:nvPr/>
        </p:nvSpPr>
        <p:spPr>
          <a:xfrm rot="2700000">
            <a:off x="6853680" y="-1255058"/>
            <a:ext cx="3658435" cy="3658435"/>
          </a:xfrm>
          <a:custGeom>
            <a:avLst/>
            <a:gdLst>
              <a:gd name="connsiteX0" fmla="*/ 0 w 3658435"/>
              <a:gd name="connsiteY0" fmla="*/ 0 h 3658435"/>
              <a:gd name="connsiteX1" fmla="*/ 3658435 w 3658435"/>
              <a:gd name="connsiteY1" fmla="*/ 0 h 3658435"/>
              <a:gd name="connsiteX2" fmla="*/ 3658435 w 3658435"/>
              <a:gd name="connsiteY2" fmla="*/ 3658435 h 3658435"/>
              <a:gd name="connsiteX3" fmla="*/ 0 w 3658435"/>
              <a:gd name="connsiteY3" fmla="*/ 3658435 h 3658435"/>
              <a:gd name="connsiteX4" fmla="*/ 0 w 3658435"/>
              <a:gd name="connsiteY4" fmla="*/ 0 h 3658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58435" h="3658435" extrusionOk="0">
                <a:moveTo>
                  <a:pt x="0" y="0"/>
                </a:moveTo>
                <a:cubicBezTo>
                  <a:pt x="432268" y="46381"/>
                  <a:pt x="2333593" y="3646"/>
                  <a:pt x="3658435" y="0"/>
                </a:cubicBezTo>
                <a:cubicBezTo>
                  <a:pt x="3810642" y="753820"/>
                  <a:pt x="3722806" y="2956608"/>
                  <a:pt x="3658435" y="3658435"/>
                </a:cubicBezTo>
                <a:cubicBezTo>
                  <a:pt x="2906960" y="3556335"/>
                  <a:pt x="931569" y="3681742"/>
                  <a:pt x="0" y="3658435"/>
                </a:cubicBezTo>
                <a:cubicBezTo>
                  <a:pt x="55572" y="2679146"/>
                  <a:pt x="46870" y="741284"/>
                  <a:pt x="0" y="0"/>
                </a:cubicBezTo>
                <a:close/>
              </a:path>
            </a:pathLst>
          </a:custGeom>
          <a:noFill/>
          <a:ln w="57150">
            <a:solidFill>
              <a:schemeClr val="accent6">
                <a:lumMod val="60000"/>
                <a:lumOff val="40000"/>
              </a:schemeClr>
            </a:solidFill>
            <a:extLst>
              <a:ext uri="{C807C97D-BFC1-408E-A445-0C87EB9F89A2}">
                <ask:lineSketchStyleProps xmlns:ask="http://schemas.microsoft.com/office/drawing/2018/sketchyshapes" sd="2149863161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272E8E8-B2FC-9647-9ABC-8E5B93AB9312}"/>
              </a:ext>
            </a:extLst>
          </p:cNvPr>
          <p:cNvSpPr/>
          <p:nvPr/>
        </p:nvSpPr>
        <p:spPr>
          <a:xfrm>
            <a:off x="1728044" y="569542"/>
            <a:ext cx="320904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accent6">
                    <a:lumMod val="40000"/>
                    <a:lumOff val="60000"/>
                  </a:schemeClr>
                </a:solidFill>
                <a:latin typeface="Avenir Black" panose="02000503020000020003" pitchFamily="2" charset="0"/>
              </a:rPr>
              <a:t>Discover &amp; Define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A46241A-F72A-AF40-B32A-7F3007C20791}"/>
              </a:ext>
            </a:extLst>
          </p:cNvPr>
          <p:cNvSpPr/>
          <p:nvPr/>
        </p:nvSpPr>
        <p:spPr>
          <a:xfrm>
            <a:off x="7078376" y="569542"/>
            <a:ext cx="320904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accent6">
                    <a:lumMod val="40000"/>
                    <a:lumOff val="60000"/>
                  </a:schemeClr>
                </a:solidFill>
                <a:latin typeface="Avenir Black" panose="02000503020000020003" pitchFamily="2" charset="0"/>
              </a:rPr>
              <a:t>Develop and Deliver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2965B64-2D4C-D64C-908A-C77731D9CD12}"/>
              </a:ext>
            </a:extLst>
          </p:cNvPr>
          <p:cNvSpPr/>
          <p:nvPr/>
        </p:nvSpPr>
        <p:spPr>
          <a:xfrm>
            <a:off x="6810683" y="3751992"/>
            <a:ext cx="5173809" cy="26161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dirty="0">
                <a:latin typeface="Avenir Black" panose="02000503020000020003" pitchFamily="2" charset="0"/>
              </a:rPr>
              <a:t>Emotional Empathy</a:t>
            </a:r>
          </a:p>
          <a:p>
            <a:r>
              <a:rPr lang="en-US" sz="4400" i="1" dirty="0">
                <a:latin typeface="Avenir Medium Oblique" panose="02000503020000020003" pitchFamily="2" charset="0"/>
              </a:rPr>
              <a:t>as a tool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CD20729-3321-E846-B80B-451D89C1237A}"/>
              </a:ext>
            </a:extLst>
          </p:cNvPr>
          <p:cNvCxnSpPr>
            <a:cxnSpLocks/>
          </p:cNvCxnSpPr>
          <p:nvPr/>
        </p:nvCxnSpPr>
        <p:spPr>
          <a:xfrm flipH="1">
            <a:off x="6095993" y="569542"/>
            <a:ext cx="3839" cy="3266188"/>
          </a:xfrm>
          <a:prstGeom prst="line">
            <a:avLst/>
          </a:prstGeom>
          <a:ln w="571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6B7E6D39-337D-094A-956B-5E67CAF7BDFD}"/>
              </a:ext>
            </a:extLst>
          </p:cNvPr>
          <p:cNvSpPr/>
          <p:nvPr/>
        </p:nvSpPr>
        <p:spPr>
          <a:xfrm>
            <a:off x="5554954" y="3828936"/>
            <a:ext cx="1082077" cy="18620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500" dirty="0">
                <a:latin typeface="Avenir Black" panose="02000503020000020003" pitchFamily="2" charset="0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621258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C07515A-E16A-DD4F-AB97-D9BBEBA30C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889" y="380010"/>
            <a:ext cx="7856626" cy="329499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F464BC1-3753-F74E-B598-AB7E52413FB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351" b="10946"/>
          <a:stretch/>
        </p:blipFill>
        <p:spPr>
          <a:xfrm>
            <a:off x="2498991" y="1860755"/>
            <a:ext cx="9206120" cy="225161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38ED7C5-DDE0-3842-BB34-DF6DC03280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7533" y="3429000"/>
            <a:ext cx="8360229" cy="298218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377782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7A7AE5F-9207-A747-8BBD-B174E2926FE5}"/>
              </a:ext>
            </a:extLst>
          </p:cNvPr>
          <p:cNvSpPr/>
          <p:nvPr/>
        </p:nvSpPr>
        <p:spPr>
          <a:xfrm>
            <a:off x="716477" y="1536174"/>
            <a:ext cx="10759045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dirty="0">
                <a:solidFill>
                  <a:schemeClr val="accent6"/>
                </a:solidFill>
                <a:latin typeface="Avenir Black" panose="02000503020000020003" pitchFamily="2" charset="0"/>
              </a:rPr>
              <a:t>DO</a:t>
            </a:r>
          </a:p>
          <a:p>
            <a:r>
              <a:rPr lang="en-US" sz="6000" dirty="0">
                <a:solidFill>
                  <a:schemeClr val="bg1"/>
                </a:solidFill>
                <a:latin typeface="Avenir Black" panose="02000503020000020003" pitchFamily="2" charset="0"/>
              </a:rPr>
              <a:t>Practice cognitive empathy in user research to get the full, neutral scoop.</a:t>
            </a:r>
          </a:p>
        </p:txBody>
      </p:sp>
    </p:spTree>
    <p:extLst>
      <p:ext uri="{BB962C8B-B14F-4D97-AF65-F5344CB8AC3E}">
        <p14:creationId xmlns:p14="http://schemas.microsoft.com/office/powerpoint/2010/main" val="42488196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7A7AE5F-9207-A747-8BBD-B174E2926FE5}"/>
              </a:ext>
            </a:extLst>
          </p:cNvPr>
          <p:cNvSpPr/>
          <p:nvPr/>
        </p:nvSpPr>
        <p:spPr>
          <a:xfrm>
            <a:off x="716477" y="1074509"/>
            <a:ext cx="10759045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dirty="0">
                <a:solidFill>
                  <a:srgbClr val="C00000"/>
                </a:solidFill>
                <a:latin typeface="Avenir Black" panose="02000503020000020003" pitchFamily="2" charset="0"/>
              </a:rPr>
              <a:t>DON’T</a:t>
            </a:r>
          </a:p>
          <a:p>
            <a:r>
              <a:rPr lang="en-US" sz="6000" dirty="0">
                <a:solidFill>
                  <a:schemeClr val="bg1"/>
                </a:solidFill>
                <a:latin typeface="Avenir Black" panose="02000503020000020003" pitchFamily="2" charset="0"/>
              </a:rPr>
              <a:t>Practice emotional empathy in user research because it is biased, exhausting, and </a:t>
            </a:r>
            <a:br>
              <a:rPr lang="en-US" sz="6000" dirty="0">
                <a:solidFill>
                  <a:schemeClr val="bg1"/>
                </a:solidFill>
                <a:latin typeface="Avenir Black" panose="02000503020000020003" pitchFamily="2" charset="0"/>
              </a:rPr>
            </a:br>
            <a:r>
              <a:rPr lang="en-US" sz="6000" dirty="0">
                <a:solidFill>
                  <a:schemeClr val="bg1"/>
                </a:solidFill>
                <a:latin typeface="Avenir Black" panose="02000503020000020003" pitchFamily="2" charset="0"/>
              </a:rPr>
              <a:t>not replicable.</a:t>
            </a:r>
          </a:p>
        </p:txBody>
      </p:sp>
    </p:spTree>
    <p:extLst>
      <p:ext uri="{BB962C8B-B14F-4D97-AF65-F5344CB8AC3E}">
        <p14:creationId xmlns:p14="http://schemas.microsoft.com/office/powerpoint/2010/main" val="4815590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7A7AE5F-9207-A747-8BBD-B174E2926FE5}"/>
              </a:ext>
            </a:extLst>
          </p:cNvPr>
          <p:cNvSpPr/>
          <p:nvPr/>
        </p:nvSpPr>
        <p:spPr>
          <a:xfrm>
            <a:off x="716477" y="1074509"/>
            <a:ext cx="10759045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dirty="0">
                <a:solidFill>
                  <a:schemeClr val="accent4"/>
                </a:solidFill>
                <a:latin typeface="Avenir Black" panose="02000503020000020003" pitchFamily="2" charset="0"/>
              </a:rPr>
              <a:t>BUT…</a:t>
            </a:r>
          </a:p>
          <a:p>
            <a:r>
              <a:rPr lang="en-US" sz="6000" dirty="0">
                <a:solidFill>
                  <a:schemeClr val="bg1"/>
                </a:solidFill>
                <a:latin typeface="Avenir Black" panose="02000503020000020003" pitchFamily="2" charset="0"/>
              </a:rPr>
              <a:t>Use emotional empathy as a storytelling tool to convince stakeholders to switch when numbers alone don’t work.</a:t>
            </a:r>
          </a:p>
        </p:txBody>
      </p:sp>
    </p:spTree>
    <p:extLst>
      <p:ext uri="{BB962C8B-B14F-4D97-AF65-F5344CB8AC3E}">
        <p14:creationId xmlns:p14="http://schemas.microsoft.com/office/powerpoint/2010/main" val="36719624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7A7AE5F-9207-A747-8BBD-B174E2926FE5}"/>
              </a:ext>
            </a:extLst>
          </p:cNvPr>
          <p:cNvSpPr/>
          <p:nvPr/>
        </p:nvSpPr>
        <p:spPr>
          <a:xfrm>
            <a:off x="716477" y="1536174"/>
            <a:ext cx="10759045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Avenir Black" panose="02000503020000020003" pitchFamily="2" charset="0"/>
              </a:rPr>
              <a:t>And remember…</a:t>
            </a:r>
          </a:p>
          <a:p>
            <a:r>
              <a:rPr lang="en-US" sz="6000" dirty="0">
                <a:solidFill>
                  <a:schemeClr val="accent4"/>
                </a:solidFill>
                <a:latin typeface="Avenir Black" panose="02000503020000020003" pitchFamily="2" charset="0"/>
              </a:rPr>
              <a:t>Make sure you understand the semantics of buzzwords before using them.</a:t>
            </a:r>
          </a:p>
        </p:txBody>
      </p:sp>
    </p:spTree>
    <p:extLst>
      <p:ext uri="{BB962C8B-B14F-4D97-AF65-F5344CB8AC3E}">
        <p14:creationId xmlns:p14="http://schemas.microsoft.com/office/powerpoint/2010/main" val="38647505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79A6C17-D65F-7844-A923-9E5C508715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8268" y="918012"/>
            <a:ext cx="6277471" cy="502197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7A7AE5F-9207-A747-8BBD-B174E2926FE5}"/>
              </a:ext>
            </a:extLst>
          </p:cNvPr>
          <p:cNvSpPr/>
          <p:nvPr/>
        </p:nvSpPr>
        <p:spPr>
          <a:xfrm>
            <a:off x="665017" y="1419815"/>
            <a:ext cx="707769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Avenir Black" panose="02000503020000020003" pitchFamily="2" charset="0"/>
              </a:rPr>
              <a:t>“Empathy</a:t>
            </a:r>
          </a:p>
          <a:p>
            <a:r>
              <a:rPr lang="en-US" sz="5400" i="1" dirty="0">
                <a:solidFill>
                  <a:schemeClr val="bg1"/>
                </a:solidFill>
                <a:latin typeface="Avenir Black" panose="02000503020000020003" pitchFamily="2" charset="0"/>
              </a:rPr>
              <a:t>So hot</a:t>
            </a:r>
            <a:r>
              <a:rPr lang="en-US" sz="5400" dirty="0">
                <a:solidFill>
                  <a:schemeClr val="bg1"/>
                </a:solidFill>
                <a:latin typeface="Avenir Black" panose="02000503020000020003" pitchFamily="2" charset="0"/>
              </a:rPr>
              <a:t> right now.”</a:t>
            </a:r>
          </a:p>
          <a:p>
            <a:r>
              <a:rPr lang="en-US" sz="3600" dirty="0">
                <a:solidFill>
                  <a:schemeClr val="bg1"/>
                </a:solidFill>
                <a:latin typeface="Avenir Black" panose="02000503020000020003" pitchFamily="2" charset="0"/>
              </a:rPr>
              <a:t>	</a:t>
            </a:r>
            <a:r>
              <a:rPr lang="en-US" sz="3600" i="1" dirty="0">
                <a:solidFill>
                  <a:schemeClr val="bg1"/>
                </a:solidFill>
                <a:latin typeface="Avenir Medium Oblique" panose="02000503020000020003" pitchFamily="2" charset="0"/>
              </a:rPr>
              <a:t>- </a:t>
            </a:r>
            <a:r>
              <a:rPr lang="en-US" sz="3600" i="1" dirty="0" err="1">
                <a:solidFill>
                  <a:schemeClr val="bg1"/>
                </a:solidFill>
                <a:latin typeface="Avenir Medium Oblique" panose="02000503020000020003" pitchFamily="2" charset="0"/>
              </a:rPr>
              <a:t>Mugatu</a:t>
            </a:r>
            <a:endParaRPr lang="en-US" sz="3600" i="1" dirty="0">
              <a:solidFill>
                <a:schemeClr val="bg1"/>
              </a:solidFill>
              <a:latin typeface="Avenir Medium Oblique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34984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7A7AE5F-9207-A747-8BBD-B174E2926FE5}"/>
              </a:ext>
            </a:extLst>
          </p:cNvPr>
          <p:cNvSpPr/>
          <p:nvPr/>
        </p:nvSpPr>
        <p:spPr>
          <a:xfrm>
            <a:off x="665017" y="1351508"/>
            <a:ext cx="10759045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800" dirty="0">
                <a:solidFill>
                  <a:schemeClr val="bg1"/>
                </a:solidFill>
                <a:latin typeface="Avenir Black" panose="02000503020000020003" pitchFamily="2" charset="0"/>
              </a:rPr>
              <a:t>But </a:t>
            </a:r>
            <a:r>
              <a:rPr lang="en-US" sz="8800" dirty="0">
                <a:solidFill>
                  <a:schemeClr val="accent6"/>
                </a:solidFill>
                <a:latin typeface="Avenir Black" panose="02000503020000020003" pitchFamily="2" charset="0"/>
              </a:rPr>
              <a:t>why</a:t>
            </a:r>
            <a:r>
              <a:rPr lang="en-US" sz="8800" dirty="0">
                <a:solidFill>
                  <a:schemeClr val="bg1"/>
                </a:solidFill>
                <a:latin typeface="Avenir Black" panose="02000503020000020003" pitchFamily="2" charset="0"/>
              </a:rPr>
              <a:t> is </a:t>
            </a:r>
            <a:r>
              <a:rPr lang="en-US" sz="8800" i="1" dirty="0">
                <a:solidFill>
                  <a:schemeClr val="accent6"/>
                </a:solidFill>
                <a:latin typeface="Avenir Black" panose="02000503020000020003" pitchFamily="2" charset="0"/>
              </a:rPr>
              <a:t>empathy</a:t>
            </a:r>
            <a:r>
              <a:rPr lang="en-US" sz="8800" i="1" dirty="0">
                <a:solidFill>
                  <a:schemeClr val="bg1"/>
                </a:solidFill>
                <a:latin typeface="Avenir Black" panose="02000503020000020003" pitchFamily="2" charset="0"/>
              </a:rPr>
              <a:t> </a:t>
            </a:r>
            <a:r>
              <a:rPr lang="en-US" sz="8800" dirty="0">
                <a:solidFill>
                  <a:schemeClr val="bg1"/>
                </a:solidFill>
                <a:latin typeface="Avenir Black" panose="02000503020000020003" pitchFamily="2" charset="0"/>
              </a:rPr>
              <a:t>actually important in design?</a:t>
            </a:r>
            <a:endParaRPr lang="en-US" sz="6000" dirty="0">
              <a:solidFill>
                <a:schemeClr val="bg1"/>
              </a:solidFill>
              <a:latin typeface="Avenir Medium Oblique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15872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7A7AE5F-9207-A747-8BBD-B174E2926FE5}"/>
              </a:ext>
            </a:extLst>
          </p:cNvPr>
          <p:cNvSpPr/>
          <p:nvPr/>
        </p:nvSpPr>
        <p:spPr>
          <a:xfrm>
            <a:off x="665017" y="2028616"/>
            <a:ext cx="10759045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800" b="1" i="1" dirty="0">
                <a:solidFill>
                  <a:schemeClr val="accent6"/>
                </a:solidFill>
                <a:latin typeface="Avenir Black Oblique" panose="02000503020000020003" pitchFamily="2" charset="0"/>
              </a:rPr>
              <a:t>When</a:t>
            </a:r>
            <a:r>
              <a:rPr lang="en-US" sz="8800" dirty="0">
                <a:solidFill>
                  <a:schemeClr val="bg1"/>
                </a:solidFill>
                <a:latin typeface="Avenir Black" panose="02000503020000020003" pitchFamily="2" charset="0"/>
              </a:rPr>
              <a:t> is it actually appropriate?</a:t>
            </a:r>
            <a:endParaRPr lang="en-US" sz="6000" dirty="0">
              <a:solidFill>
                <a:schemeClr val="bg1"/>
              </a:solidFill>
              <a:latin typeface="Avenir Medium Oblique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53310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7A7AE5F-9207-A747-8BBD-B174E2926FE5}"/>
              </a:ext>
            </a:extLst>
          </p:cNvPr>
          <p:cNvSpPr/>
          <p:nvPr/>
        </p:nvSpPr>
        <p:spPr>
          <a:xfrm>
            <a:off x="716477" y="2028616"/>
            <a:ext cx="10759045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800" b="1" dirty="0">
                <a:solidFill>
                  <a:schemeClr val="accent4"/>
                </a:solidFill>
                <a:latin typeface="Avenir Black Oblique" panose="02000503020000020003" pitchFamily="2" charset="0"/>
              </a:rPr>
              <a:t>And what is empathy anyway?</a:t>
            </a:r>
            <a:endParaRPr lang="en-US" sz="6000" dirty="0">
              <a:solidFill>
                <a:schemeClr val="accent4"/>
              </a:solidFill>
              <a:latin typeface="Avenir Medium Oblique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5919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E5ACEAE-3859-244C-A08F-820C1E7557DC}"/>
              </a:ext>
            </a:extLst>
          </p:cNvPr>
          <p:cNvSpPr txBox="1"/>
          <p:nvPr/>
        </p:nvSpPr>
        <p:spPr>
          <a:xfrm>
            <a:off x="700644" y="1864755"/>
            <a:ext cx="481346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latin typeface="Avenir Black" panose="02000503020000020003" pitchFamily="2" charset="0"/>
              </a:rPr>
              <a:t>Cognitive Empathy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3B1B2E6-C630-1A45-BB75-9FA2427172CA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FE059C-81E8-8E47-8243-A99F90B0F172}"/>
              </a:ext>
            </a:extLst>
          </p:cNvPr>
          <p:cNvSpPr txBox="1"/>
          <p:nvPr/>
        </p:nvSpPr>
        <p:spPr>
          <a:xfrm>
            <a:off x="6796644" y="1864755"/>
            <a:ext cx="481346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Avenir Black" panose="02000503020000020003" pitchFamily="2" charset="0"/>
              </a:rPr>
              <a:t>Emotional Empathy </a:t>
            </a:r>
            <a:endParaRPr lang="en-US" sz="6000" u="sng" dirty="0">
              <a:solidFill>
                <a:schemeClr val="bg1"/>
              </a:solidFill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endParaRPr lang="en-US" sz="6000" dirty="0">
              <a:solidFill>
                <a:schemeClr val="bg1"/>
              </a:solidFill>
              <a:latin typeface="Avenir Blac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48419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D641B31-5FEC-E147-B1D4-56CDFDF8C3E6}"/>
              </a:ext>
            </a:extLst>
          </p:cNvPr>
          <p:cNvSpPr txBox="1"/>
          <p:nvPr/>
        </p:nvSpPr>
        <p:spPr>
          <a:xfrm>
            <a:off x="700644" y="1342241"/>
            <a:ext cx="49445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venir Next Medium" panose="020B0503020202020204" pitchFamily="34" charset="0"/>
              </a:rPr>
              <a:t>Cognitive Empathy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5ACEAE-3859-244C-A08F-820C1E7557DC}"/>
              </a:ext>
            </a:extLst>
          </p:cNvPr>
          <p:cNvSpPr txBox="1"/>
          <p:nvPr/>
        </p:nvSpPr>
        <p:spPr>
          <a:xfrm>
            <a:off x="700644" y="1864755"/>
            <a:ext cx="481346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Avenir Black" panose="02000503020000020003" pitchFamily="2" charset="0"/>
              </a:rPr>
              <a:t>Understanding what went on in someone’s head as they worked towards something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3B1B2E6-C630-1A45-BB75-9FA2427172CA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6E5418-305F-774D-93B3-6077E4DF8A62}"/>
              </a:ext>
            </a:extLst>
          </p:cNvPr>
          <p:cNvSpPr txBox="1"/>
          <p:nvPr/>
        </p:nvSpPr>
        <p:spPr>
          <a:xfrm>
            <a:off x="6796644" y="1342241"/>
            <a:ext cx="49445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venir Next Medium" panose="020B0503020202020204" pitchFamily="34" charset="0"/>
              </a:rPr>
              <a:t>Emotional Empathy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FE059C-81E8-8E47-8243-A99F90B0F172}"/>
              </a:ext>
            </a:extLst>
          </p:cNvPr>
          <p:cNvSpPr txBox="1"/>
          <p:nvPr/>
        </p:nvSpPr>
        <p:spPr>
          <a:xfrm>
            <a:off x="6796644" y="1864755"/>
            <a:ext cx="4813467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Avenir Black" panose="02000503020000020003" pitchFamily="2" charset="0"/>
              </a:rPr>
              <a:t>Feeling the same emotion that another person is feeling</a:t>
            </a:r>
            <a:endParaRPr lang="en-US" sz="1400" u="sng" dirty="0">
              <a:solidFill>
                <a:schemeClr val="bg1"/>
              </a:solidFill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endParaRPr lang="en-US" sz="4000" dirty="0">
              <a:solidFill>
                <a:schemeClr val="bg1"/>
              </a:solidFill>
              <a:latin typeface="Avenir Blac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73817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10126</TotalTime>
  <Words>638</Words>
  <Application>Microsoft Macintosh PowerPoint</Application>
  <PresentationFormat>Widescreen</PresentationFormat>
  <Paragraphs>131</Paragraphs>
  <Slides>33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3" baseType="lpstr">
      <vt:lpstr>Arial</vt:lpstr>
      <vt:lpstr>Avenir Black</vt:lpstr>
      <vt:lpstr>Avenir Black Oblique</vt:lpstr>
      <vt:lpstr>Avenir Medium</vt:lpstr>
      <vt:lpstr>Avenir Medium Oblique</vt:lpstr>
      <vt:lpstr>Avenir Next</vt:lpstr>
      <vt:lpstr>Avenir Next Medium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Kim, Josh</dc:creator>
  <cp:lastModifiedBy>Kim, Josh</cp:lastModifiedBy>
  <cp:revision>30</cp:revision>
  <dcterms:created xsi:type="dcterms:W3CDTF">2019-09-23T14:47:09Z</dcterms:created>
  <dcterms:modified xsi:type="dcterms:W3CDTF">2019-10-08T02:53:15Z</dcterms:modified>
</cp:coreProperties>
</file>